
<file path=[Content_Types].xml><?xml version="1.0" encoding="utf-8"?>
<Types xmlns="http://schemas.openxmlformats.org/package/2006/content-types">
  <Default Extension="bin" ContentType="application/vnd.openxmlformats-officedocument.oleObject"/>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rts/chart1.xml" ContentType="application/vnd.openxmlformats-officedocument.drawingml.chart+xml"/>
  <Override PartName="/ppt/theme/themeOverride1.xml" ContentType="application/vnd.openxmlformats-officedocument.themeOverride+xml"/>
  <Override PartName="/ppt/charts/chart2.xml" ContentType="application/vnd.openxmlformats-officedocument.drawingml.chart+xml"/>
  <Override PartName="/ppt/charts/style1.xml" ContentType="application/vnd.ms-office.chartstyle+xml"/>
  <Override PartName="/ppt/charts/colors1.xml" ContentType="application/vnd.ms-office.chartcolorstyle+xml"/>
  <Override PartName="/ppt/charts/chart3.xml" ContentType="application/vnd.openxmlformats-officedocument.drawingml.chart+xml"/>
  <Override PartName="/ppt/charts/style2.xml" ContentType="application/vnd.ms-office.chartstyle+xml"/>
  <Override PartName="/ppt/charts/colors2.xml" ContentType="application/vnd.ms-office.chartcolorstyle+xml"/>
  <Override PartName="/ppt/charts/chart4.xml" ContentType="application/vnd.openxmlformats-officedocument.drawingml.chart+xml"/>
  <Override PartName="/ppt/charts/style3.xml" ContentType="application/vnd.ms-office.chartstyle+xml"/>
  <Override PartName="/ppt/charts/colors3.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35" r:id="rId1"/>
  </p:sldMasterIdLst>
  <p:sldIdLst>
    <p:sldId id="256" r:id="rId2"/>
    <p:sldId id="425" r:id="rId3"/>
    <p:sldId id="401" r:id="rId4"/>
    <p:sldId id="402" r:id="rId5"/>
    <p:sldId id="428" r:id="rId6"/>
    <p:sldId id="429" r:id="rId7"/>
    <p:sldId id="433" r:id="rId8"/>
    <p:sldId id="259" r:id="rId9"/>
    <p:sldId id="436" r:id="rId10"/>
    <p:sldId id="437" r:id="rId11"/>
    <p:sldId id="438" r:id="rId12"/>
    <p:sldId id="260" r:id="rId13"/>
    <p:sldId id="282" r:id="rId14"/>
    <p:sldId id="261" r:id="rId15"/>
    <p:sldId id="263" r:id="rId16"/>
    <p:sldId id="264" r:id="rId17"/>
    <p:sldId id="265" r:id="rId18"/>
    <p:sldId id="266" r:id="rId19"/>
    <p:sldId id="268" r:id="rId20"/>
    <p:sldId id="269" r:id="rId21"/>
    <p:sldId id="272" r:id="rId22"/>
    <p:sldId id="281" r:id="rId23"/>
    <p:sldId id="422" r:id="rId24"/>
    <p:sldId id="432" r:id="rId25"/>
    <p:sldId id="434" r:id="rId26"/>
    <p:sldId id="435" r:id="rId27"/>
    <p:sldId id="406" r:id="rId28"/>
    <p:sldId id="407" r:id="rId29"/>
    <p:sldId id="408" r:id="rId30"/>
    <p:sldId id="409" r:id="rId31"/>
    <p:sldId id="410" r:id="rId32"/>
    <p:sldId id="411" r:id="rId33"/>
    <p:sldId id="270" r:id="rId34"/>
    <p:sldId id="271" r:id="rId35"/>
    <p:sldId id="412" r:id="rId36"/>
    <p:sldId id="273" r:id="rId37"/>
    <p:sldId id="274" r:id="rId38"/>
    <p:sldId id="275" r:id="rId39"/>
    <p:sldId id="276" r:id="rId40"/>
    <p:sldId id="277" r:id="rId41"/>
    <p:sldId id="413" r:id="rId42"/>
    <p:sldId id="279" r:id="rId43"/>
    <p:sldId id="280" r:id="rId44"/>
    <p:sldId id="414" r:id="rId45"/>
    <p:sldId id="415" r:id="rId46"/>
    <p:sldId id="283" r:id="rId47"/>
    <p:sldId id="416" r:id="rId48"/>
    <p:sldId id="286" r:id="rId49"/>
    <p:sldId id="287" r:id="rId50"/>
    <p:sldId id="288" r:id="rId51"/>
    <p:sldId id="289" r:id="rId52"/>
    <p:sldId id="290" r:id="rId53"/>
    <p:sldId id="291" r:id="rId54"/>
    <p:sldId id="293" r:id="rId55"/>
    <p:sldId id="294" r:id="rId56"/>
    <p:sldId id="298" r:id="rId57"/>
    <p:sldId id="299" r:id="rId58"/>
    <p:sldId id="300" r:id="rId59"/>
    <p:sldId id="353" r:id="rId60"/>
    <p:sldId id="301" r:id="rId61"/>
    <p:sldId id="302" r:id="rId62"/>
    <p:sldId id="303" r:id="rId63"/>
    <p:sldId id="304" r:id="rId64"/>
    <p:sldId id="305" r:id="rId65"/>
    <p:sldId id="421" r:id="rId66"/>
    <p:sldId id="350" r:id="rId67"/>
    <p:sldId id="348" r:id="rId68"/>
    <p:sldId id="349" r:id="rId69"/>
  </p:sldIdLst>
  <p:sldSz cx="12192000" cy="6858000"/>
  <p:notesSz cx="6858000" cy="9144000"/>
  <p:defaultTextStyle>
    <a:defPPr>
      <a:defRPr lang="en-US"/>
    </a:defPPr>
    <a:lvl1pPr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4747"/>
    <a:srgbClr val="E9EBF5"/>
    <a:srgbClr val="E8EBF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9" autoAdjust="0"/>
    <p:restoredTop sz="94660"/>
  </p:normalViewPr>
  <p:slideViewPr>
    <p:cSldViewPr snapToGrid="0">
      <p:cViewPr varScale="1">
        <p:scale>
          <a:sx n="62" d="100"/>
          <a:sy n="62" d="100"/>
        </p:scale>
        <p:origin x="40" y="1400"/>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viewProps" Target="viewProps.xml"/></Relationships>
</file>

<file path=ppt/charts/_rels/chart1.xml.rels><?xml version="1.0" encoding="UTF-8" standalone="yes"?>
<Relationships xmlns="http://schemas.openxmlformats.org/package/2006/relationships"><Relationship Id="rId2" Type="http://schemas.openxmlformats.org/officeDocument/2006/relationships/oleObject" Target="Book1" TargetMode="External"/><Relationship Id="rId1" Type="http://schemas.openxmlformats.org/officeDocument/2006/relationships/themeOverride" Target="../theme/themeOverride1.xml"/></Relationships>
</file>

<file path=ppt/charts/_rels/chart2.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_rels/chart3.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2.xml"/><Relationship Id="rId1" Type="http://schemas.microsoft.com/office/2011/relationships/chartStyle" Target="style2.xml"/></Relationships>
</file>

<file path=ppt/charts/_rels/chart4.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4.4716100019766752E-2"/>
          <c:y val="4.5457386420709345E-2"/>
          <c:w val="0.93692342591463285"/>
          <c:h val="0.89716467518320675"/>
        </c:manualLayout>
      </c:layout>
      <c:barChart>
        <c:barDir val="col"/>
        <c:grouping val="clustered"/>
        <c:varyColors val="0"/>
        <c:ser>
          <c:idx val="0"/>
          <c:order val="0"/>
          <c:spPr>
            <a:solidFill>
              <a:srgbClr val="0070C0"/>
            </a:solidFill>
          </c:spPr>
          <c:invertIfNegative val="0"/>
          <c:cat>
            <c:strRef>
              <c:f>Sheet1!$M$13:$M$23</c:f>
              <c:strCache>
                <c:ptCount val="11"/>
                <c:pt idx="0">
                  <c:v>2</c:v>
                </c:pt>
                <c:pt idx="1">
                  <c:v>4</c:v>
                </c:pt>
                <c:pt idx="2">
                  <c:v>6</c:v>
                </c:pt>
                <c:pt idx="3">
                  <c:v>8</c:v>
                </c:pt>
                <c:pt idx="4">
                  <c:v>10</c:v>
                </c:pt>
                <c:pt idx="5">
                  <c:v>12</c:v>
                </c:pt>
                <c:pt idx="6">
                  <c:v>14</c:v>
                </c:pt>
                <c:pt idx="7">
                  <c:v>16</c:v>
                </c:pt>
                <c:pt idx="8">
                  <c:v>18</c:v>
                </c:pt>
                <c:pt idx="9">
                  <c:v>20</c:v>
                </c:pt>
                <c:pt idx="10">
                  <c:v>&gt;20</c:v>
                </c:pt>
              </c:strCache>
            </c:strRef>
          </c:cat>
          <c:val>
            <c:numRef>
              <c:f>Sheet1!$N$13:$N$23</c:f>
              <c:numCache>
                <c:formatCode>General</c:formatCode>
                <c:ptCount val="11"/>
                <c:pt idx="0">
                  <c:v>2</c:v>
                </c:pt>
                <c:pt idx="1">
                  <c:v>8</c:v>
                </c:pt>
                <c:pt idx="2">
                  <c:v>26</c:v>
                </c:pt>
                <c:pt idx="3">
                  <c:v>25</c:v>
                </c:pt>
                <c:pt idx="4">
                  <c:v>10</c:v>
                </c:pt>
                <c:pt idx="5">
                  <c:v>2</c:v>
                </c:pt>
                <c:pt idx="6">
                  <c:v>2</c:v>
                </c:pt>
                <c:pt idx="7">
                  <c:v>0</c:v>
                </c:pt>
                <c:pt idx="8">
                  <c:v>1</c:v>
                </c:pt>
                <c:pt idx="9">
                  <c:v>0</c:v>
                </c:pt>
                <c:pt idx="10">
                  <c:v>0</c:v>
                </c:pt>
              </c:numCache>
            </c:numRef>
          </c:val>
          <c:extLst>
            <c:ext xmlns:c16="http://schemas.microsoft.com/office/drawing/2014/chart" uri="{C3380CC4-5D6E-409C-BE32-E72D297353CC}">
              <c16:uniqueId val="{00000000-6C2A-4983-BEDD-686CBD70656D}"/>
            </c:ext>
          </c:extLst>
        </c:ser>
        <c:dLbls>
          <c:showLegendKey val="0"/>
          <c:showVal val="0"/>
          <c:showCatName val="0"/>
          <c:showSerName val="0"/>
          <c:showPercent val="0"/>
          <c:showBubbleSize val="0"/>
        </c:dLbls>
        <c:gapWidth val="42"/>
        <c:axId val="427255392"/>
        <c:axId val="427258136"/>
      </c:barChart>
      <c:catAx>
        <c:axId val="427255392"/>
        <c:scaling>
          <c:orientation val="minMax"/>
        </c:scaling>
        <c:delete val="0"/>
        <c:axPos val="b"/>
        <c:numFmt formatCode="General" sourceLinked="0"/>
        <c:majorTickMark val="out"/>
        <c:minorTickMark val="none"/>
        <c:tickLblPos val="nextTo"/>
        <c:crossAx val="427258136"/>
        <c:crosses val="autoZero"/>
        <c:auto val="1"/>
        <c:lblAlgn val="ctr"/>
        <c:lblOffset val="100"/>
        <c:noMultiLvlLbl val="0"/>
      </c:catAx>
      <c:valAx>
        <c:axId val="427258136"/>
        <c:scaling>
          <c:orientation val="minMax"/>
        </c:scaling>
        <c:delete val="0"/>
        <c:axPos val="l"/>
        <c:majorGridlines/>
        <c:numFmt formatCode="General" sourceLinked="1"/>
        <c:majorTickMark val="out"/>
        <c:minorTickMark val="none"/>
        <c:tickLblPos val="nextTo"/>
        <c:crossAx val="427255392"/>
        <c:crosses val="autoZero"/>
        <c:crossBetween val="between"/>
      </c:valAx>
    </c:plotArea>
    <c:plotVisOnly val="1"/>
    <c:dispBlanksAs val="gap"/>
    <c:showDLblsOverMax val="0"/>
  </c:chart>
  <c:spPr>
    <a:scene3d>
      <a:camera prst="orthographicFront"/>
      <a:lightRig rig="threePt" dir="t"/>
    </a:scene3d>
    <a:sp3d/>
  </c:spPr>
  <c:externalData r:id="rId2">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spPr>
            <a:ln w="19050" cap="rnd">
              <a:noFill/>
              <a:round/>
            </a:ln>
            <a:effectLst/>
          </c:spPr>
          <c:marker>
            <c:symbol val="circle"/>
            <c:size val="5"/>
            <c:spPr>
              <a:solidFill>
                <a:schemeClr val="accent1"/>
              </a:solidFill>
              <a:ln w="9525">
                <a:solidFill>
                  <a:schemeClr val="accent1"/>
                </a:solidFill>
              </a:ln>
              <a:effectLst/>
            </c:spPr>
          </c:marker>
          <c:yVal>
            <c:numRef>
              <c:f>Sheet1!$A$1:$A$50</c:f>
              <c:numCache>
                <c:formatCode>General</c:formatCode>
                <c:ptCount val="50"/>
                <c:pt idx="0">
                  <c:v>5</c:v>
                </c:pt>
                <c:pt idx="1">
                  <c:v>6</c:v>
                </c:pt>
                <c:pt idx="2">
                  <c:v>7</c:v>
                </c:pt>
                <c:pt idx="3">
                  <c:v>7</c:v>
                </c:pt>
                <c:pt idx="4">
                  <c:v>7</c:v>
                </c:pt>
                <c:pt idx="5">
                  <c:v>8</c:v>
                </c:pt>
                <c:pt idx="6">
                  <c:v>8</c:v>
                </c:pt>
                <c:pt idx="7">
                  <c:v>8</c:v>
                </c:pt>
                <c:pt idx="8">
                  <c:v>8</c:v>
                </c:pt>
                <c:pt idx="9">
                  <c:v>8</c:v>
                </c:pt>
                <c:pt idx="10">
                  <c:v>8</c:v>
                </c:pt>
                <c:pt idx="11">
                  <c:v>8</c:v>
                </c:pt>
                <c:pt idx="12">
                  <c:v>9</c:v>
                </c:pt>
                <c:pt idx="13">
                  <c:v>10</c:v>
                </c:pt>
                <c:pt idx="14">
                  <c:v>10</c:v>
                </c:pt>
                <c:pt idx="15">
                  <c:v>10</c:v>
                </c:pt>
                <c:pt idx="16">
                  <c:v>10</c:v>
                </c:pt>
                <c:pt idx="17">
                  <c:v>10</c:v>
                </c:pt>
                <c:pt idx="18">
                  <c:v>10</c:v>
                </c:pt>
                <c:pt idx="19">
                  <c:v>10</c:v>
                </c:pt>
                <c:pt idx="20">
                  <c:v>11</c:v>
                </c:pt>
                <c:pt idx="21">
                  <c:v>12</c:v>
                </c:pt>
                <c:pt idx="22">
                  <c:v>12</c:v>
                </c:pt>
                <c:pt idx="23">
                  <c:v>12</c:v>
                </c:pt>
                <c:pt idx="24">
                  <c:v>12</c:v>
                </c:pt>
                <c:pt idx="25">
                  <c:v>12</c:v>
                </c:pt>
                <c:pt idx="26">
                  <c:v>12</c:v>
                </c:pt>
                <c:pt idx="27">
                  <c:v>13</c:v>
                </c:pt>
                <c:pt idx="28">
                  <c:v>13</c:v>
                </c:pt>
                <c:pt idx="29">
                  <c:v>14</c:v>
                </c:pt>
                <c:pt idx="30">
                  <c:v>14</c:v>
                </c:pt>
                <c:pt idx="31">
                  <c:v>15</c:v>
                </c:pt>
                <c:pt idx="32">
                  <c:v>15</c:v>
                </c:pt>
                <c:pt idx="33">
                  <c:v>15</c:v>
                </c:pt>
                <c:pt idx="34">
                  <c:v>15</c:v>
                </c:pt>
                <c:pt idx="35">
                  <c:v>15</c:v>
                </c:pt>
                <c:pt idx="36">
                  <c:v>15</c:v>
                </c:pt>
                <c:pt idx="37">
                  <c:v>16</c:v>
                </c:pt>
                <c:pt idx="38">
                  <c:v>16</c:v>
                </c:pt>
                <c:pt idx="39">
                  <c:v>20</c:v>
                </c:pt>
                <c:pt idx="40">
                  <c:v>20</c:v>
                </c:pt>
                <c:pt idx="41">
                  <c:v>20</c:v>
                </c:pt>
                <c:pt idx="42">
                  <c:v>20</c:v>
                </c:pt>
                <c:pt idx="43">
                  <c:v>20</c:v>
                </c:pt>
                <c:pt idx="44">
                  <c:v>20</c:v>
                </c:pt>
                <c:pt idx="45">
                  <c:v>20</c:v>
                </c:pt>
                <c:pt idx="46">
                  <c:v>24</c:v>
                </c:pt>
                <c:pt idx="47">
                  <c:v>25</c:v>
                </c:pt>
                <c:pt idx="48">
                  <c:v>25</c:v>
                </c:pt>
                <c:pt idx="49">
                  <c:v>27</c:v>
                </c:pt>
              </c:numCache>
            </c:numRef>
          </c:yVal>
          <c:smooth val="0"/>
          <c:extLst>
            <c:ext xmlns:c16="http://schemas.microsoft.com/office/drawing/2014/chart" uri="{C3380CC4-5D6E-409C-BE32-E72D297353CC}">
              <c16:uniqueId val="{00000000-4E36-41B3-A093-D60238B4A173}"/>
            </c:ext>
          </c:extLst>
        </c:ser>
        <c:dLbls>
          <c:showLegendKey val="0"/>
          <c:showVal val="0"/>
          <c:showCatName val="0"/>
          <c:showSerName val="0"/>
          <c:showPercent val="0"/>
          <c:showBubbleSize val="0"/>
        </c:dLbls>
        <c:axId val="346346976"/>
        <c:axId val="346354520"/>
      </c:scatterChart>
      <c:valAx>
        <c:axId val="346346976"/>
        <c:scaling>
          <c:orientation val="minMax"/>
        </c:scaling>
        <c:delete val="1"/>
        <c:axPos val="b"/>
        <c:majorGridlines>
          <c:spPr>
            <a:ln w="9525" cap="flat" cmpd="sng" algn="ctr">
              <a:noFill/>
              <a:round/>
            </a:ln>
            <a:effectLst/>
          </c:spPr>
        </c:majorGridlines>
        <c:majorTickMark val="none"/>
        <c:minorTickMark val="none"/>
        <c:tickLblPos val="nextTo"/>
        <c:crossAx val="346354520"/>
        <c:crosses val="autoZero"/>
        <c:crossBetween val="midCat"/>
      </c:valAx>
      <c:valAx>
        <c:axId val="34635452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endParaRPr lang="en-US"/>
          </a:p>
        </c:txPr>
        <c:crossAx val="34634697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spPr>
            <a:ln w="19050" cap="rnd">
              <a:noFill/>
              <a:round/>
            </a:ln>
            <a:effectLst/>
          </c:spPr>
          <c:marker>
            <c:symbol val="circle"/>
            <c:size val="5"/>
            <c:spPr>
              <a:solidFill>
                <a:schemeClr val="accent1"/>
              </a:solidFill>
              <a:ln w="9525">
                <a:solidFill>
                  <a:schemeClr val="accent1"/>
                </a:solidFill>
              </a:ln>
              <a:effectLst/>
            </c:spPr>
          </c:marker>
          <c:yVal>
            <c:numRef>
              <c:f>Sheet1!$C$1:$C$44</c:f>
              <c:numCache>
                <c:formatCode>General</c:formatCode>
                <c:ptCount val="44"/>
                <c:pt idx="0">
                  <c:v>7</c:v>
                </c:pt>
                <c:pt idx="1">
                  <c:v>8</c:v>
                </c:pt>
                <c:pt idx="2">
                  <c:v>8</c:v>
                </c:pt>
                <c:pt idx="3">
                  <c:v>10</c:v>
                </c:pt>
                <c:pt idx="4">
                  <c:v>10</c:v>
                </c:pt>
                <c:pt idx="5">
                  <c:v>10</c:v>
                </c:pt>
                <c:pt idx="6">
                  <c:v>10</c:v>
                </c:pt>
                <c:pt idx="7">
                  <c:v>10</c:v>
                </c:pt>
                <c:pt idx="8">
                  <c:v>10</c:v>
                </c:pt>
                <c:pt idx="9">
                  <c:v>10</c:v>
                </c:pt>
                <c:pt idx="10">
                  <c:v>10</c:v>
                </c:pt>
                <c:pt idx="11">
                  <c:v>11</c:v>
                </c:pt>
                <c:pt idx="12">
                  <c:v>12</c:v>
                </c:pt>
                <c:pt idx="13">
                  <c:v>12</c:v>
                </c:pt>
                <c:pt idx="14">
                  <c:v>13</c:v>
                </c:pt>
                <c:pt idx="15">
                  <c:v>13</c:v>
                </c:pt>
                <c:pt idx="16">
                  <c:v>15</c:v>
                </c:pt>
                <c:pt idx="17">
                  <c:v>15</c:v>
                </c:pt>
                <c:pt idx="18">
                  <c:v>16</c:v>
                </c:pt>
                <c:pt idx="19">
                  <c:v>18</c:v>
                </c:pt>
                <c:pt idx="20">
                  <c:v>18</c:v>
                </c:pt>
                <c:pt idx="21">
                  <c:v>20</c:v>
                </c:pt>
                <c:pt idx="22">
                  <c:v>20</c:v>
                </c:pt>
                <c:pt idx="23">
                  <c:v>20</c:v>
                </c:pt>
                <c:pt idx="24">
                  <c:v>20</c:v>
                </c:pt>
                <c:pt idx="25">
                  <c:v>20</c:v>
                </c:pt>
                <c:pt idx="26">
                  <c:v>20</c:v>
                </c:pt>
                <c:pt idx="27">
                  <c:v>20</c:v>
                </c:pt>
                <c:pt idx="28">
                  <c:v>20</c:v>
                </c:pt>
                <c:pt idx="29">
                  <c:v>21</c:v>
                </c:pt>
                <c:pt idx="30">
                  <c:v>22</c:v>
                </c:pt>
                <c:pt idx="31">
                  <c:v>24</c:v>
                </c:pt>
                <c:pt idx="32">
                  <c:v>25</c:v>
                </c:pt>
                <c:pt idx="33">
                  <c:v>25</c:v>
                </c:pt>
                <c:pt idx="34">
                  <c:v>28</c:v>
                </c:pt>
                <c:pt idx="35">
                  <c:v>30</c:v>
                </c:pt>
                <c:pt idx="36">
                  <c:v>30</c:v>
                </c:pt>
                <c:pt idx="37">
                  <c:v>30</c:v>
                </c:pt>
                <c:pt idx="38">
                  <c:v>40</c:v>
                </c:pt>
                <c:pt idx="39">
                  <c:v>40</c:v>
                </c:pt>
                <c:pt idx="40">
                  <c:v>40</c:v>
                </c:pt>
                <c:pt idx="41">
                  <c:v>40</c:v>
                </c:pt>
                <c:pt idx="42">
                  <c:v>40</c:v>
                </c:pt>
                <c:pt idx="43">
                  <c:v>40</c:v>
                </c:pt>
              </c:numCache>
            </c:numRef>
          </c:yVal>
          <c:smooth val="0"/>
          <c:extLst>
            <c:ext xmlns:c16="http://schemas.microsoft.com/office/drawing/2014/chart" uri="{C3380CC4-5D6E-409C-BE32-E72D297353CC}">
              <c16:uniqueId val="{00000000-6212-4C70-AEF7-916836065BA9}"/>
            </c:ext>
          </c:extLst>
        </c:ser>
        <c:dLbls>
          <c:showLegendKey val="0"/>
          <c:showVal val="0"/>
          <c:showCatName val="0"/>
          <c:showSerName val="0"/>
          <c:showPercent val="0"/>
          <c:showBubbleSize val="0"/>
        </c:dLbls>
        <c:axId val="494095352"/>
        <c:axId val="494098632"/>
      </c:scatterChart>
      <c:valAx>
        <c:axId val="494095352"/>
        <c:scaling>
          <c:orientation val="minMax"/>
        </c:scaling>
        <c:delete val="1"/>
        <c:axPos val="b"/>
        <c:majorTickMark val="none"/>
        <c:minorTickMark val="none"/>
        <c:tickLblPos val="nextTo"/>
        <c:crossAx val="494098632"/>
        <c:crosses val="autoZero"/>
        <c:crossBetween val="midCat"/>
      </c:valAx>
      <c:valAx>
        <c:axId val="49409863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endParaRPr lang="en-US"/>
          </a:p>
        </c:txPr>
        <c:crossAx val="494095352"/>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spPr>
            <a:ln w="19050" cap="rnd">
              <a:noFill/>
              <a:round/>
            </a:ln>
            <a:effectLst/>
          </c:spPr>
          <c:marker>
            <c:symbol val="circle"/>
            <c:size val="5"/>
            <c:spPr>
              <a:solidFill>
                <a:schemeClr val="accent1"/>
              </a:solidFill>
              <a:ln w="9525">
                <a:solidFill>
                  <a:schemeClr val="accent1"/>
                </a:solidFill>
              </a:ln>
              <a:effectLst/>
            </c:spPr>
          </c:marker>
          <c:yVal>
            <c:numRef>
              <c:f>Sheet1!$E$1:$E$45</c:f>
              <c:numCache>
                <c:formatCode>General</c:formatCode>
                <c:ptCount val="45"/>
                <c:pt idx="0">
                  <c:v>5</c:v>
                </c:pt>
                <c:pt idx="1">
                  <c:v>5</c:v>
                </c:pt>
                <c:pt idx="2">
                  <c:v>6</c:v>
                </c:pt>
                <c:pt idx="3">
                  <c:v>6</c:v>
                </c:pt>
                <c:pt idx="4">
                  <c:v>6</c:v>
                </c:pt>
                <c:pt idx="5">
                  <c:v>6</c:v>
                </c:pt>
                <c:pt idx="6">
                  <c:v>7</c:v>
                </c:pt>
                <c:pt idx="7">
                  <c:v>7</c:v>
                </c:pt>
                <c:pt idx="8">
                  <c:v>8</c:v>
                </c:pt>
                <c:pt idx="9">
                  <c:v>9</c:v>
                </c:pt>
                <c:pt idx="10">
                  <c:v>10</c:v>
                </c:pt>
                <c:pt idx="11">
                  <c:v>10</c:v>
                </c:pt>
                <c:pt idx="12">
                  <c:v>10</c:v>
                </c:pt>
                <c:pt idx="13">
                  <c:v>10</c:v>
                </c:pt>
                <c:pt idx="14">
                  <c:v>10</c:v>
                </c:pt>
                <c:pt idx="15">
                  <c:v>10</c:v>
                </c:pt>
                <c:pt idx="16">
                  <c:v>10</c:v>
                </c:pt>
                <c:pt idx="17">
                  <c:v>11</c:v>
                </c:pt>
                <c:pt idx="18">
                  <c:v>11</c:v>
                </c:pt>
                <c:pt idx="19">
                  <c:v>11</c:v>
                </c:pt>
                <c:pt idx="20">
                  <c:v>11</c:v>
                </c:pt>
                <c:pt idx="21">
                  <c:v>12</c:v>
                </c:pt>
                <c:pt idx="22">
                  <c:v>12</c:v>
                </c:pt>
                <c:pt idx="23">
                  <c:v>12</c:v>
                </c:pt>
                <c:pt idx="24">
                  <c:v>13</c:v>
                </c:pt>
                <c:pt idx="25">
                  <c:v>13</c:v>
                </c:pt>
                <c:pt idx="26">
                  <c:v>14</c:v>
                </c:pt>
                <c:pt idx="27">
                  <c:v>14</c:v>
                </c:pt>
                <c:pt idx="28">
                  <c:v>15</c:v>
                </c:pt>
                <c:pt idx="29">
                  <c:v>15</c:v>
                </c:pt>
                <c:pt idx="30">
                  <c:v>15</c:v>
                </c:pt>
                <c:pt idx="31">
                  <c:v>15</c:v>
                </c:pt>
                <c:pt idx="32">
                  <c:v>15</c:v>
                </c:pt>
                <c:pt idx="33">
                  <c:v>15</c:v>
                </c:pt>
                <c:pt idx="34">
                  <c:v>16</c:v>
                </c:pt>
                <c:pt idx="35">
                  <c:v>16</c:v>
                </c:pt>
                <c:pt idx="36">
                  <c:v>18</c:v>
                </c:pt>
                <c:pt idx="37">
                  <c:v>20</c:v>
                </c:pt>
                <c:pt idx="38">
                  <c:v>20</c:v>
                </c:pt>
                <c:pt idx="39">
                  <c:v>20</c:v>
                </c:pt>
                <c:pt idx="40">
                  <c:v>25</c:v>
                </c:pt>
                <c:pt idx="41">
                  <c:v>25</c:v>
                </c:pt>
                <c:pt idx="42">
                  <c:v>25</c:v>
                </c:pt>
                <c:pt idx="43">
                  <c:v>26</c:v>
                </c:pt>
                <c:pt idx="44">
                  <c:v>30</c:v>
                </c:pt>
              </c:numCache>
            </c:numRef>
          </c:yVal>
          <c:smooth val="0"/>
          <c:extLst>
            <c:ext xmlns:c16="http://schemas.microsoft.com/office/drawing/2014/chart" uri="{C3380CC4-5D6E-409C-BE32-E72D297353CC}">
              <c16:uniqueId val="{00000000-C208-4ED8-9C26-A91D3C70B17E}"/>
            </c:ext>
          </c:extLst>
        </c:ser>
        <c:dLbls>
          <c:showLegendKey val="0"/>
          <c:showVal val="0"/>
          <c:showCatName val="0"/>
          <c:showSerName val="0"/>
          <c:showPercent val="0"/>
          <c:showBubbleSize val="0"/>
        </c:dLbls>
        <c:axId val="346359440"/>
        <c:axId val="346355504"/>
      </c:scatterChart>
      <c:valAx>
        <c:axId val="346359440"/>
        <c:scaling>
          <c:orientation val="minMax"/>
        </c:scaling>
        <c:delete val="1"/>
        <c:axPos val="b"/>
        <c:majorTickMark val="none"/>
        <c:minorTickMark val="none"/>
        <c:tickLblPos val="nextTo"/>
        <c:crossAx val="346355504"/>
        <c:crosses val="autoZero"/>
        <c:crossBetween val="midCat"/>
      </c:valAx>
      <c:valAx>
        <c:axId val="34635550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endParaRPr lang="en-US"/>
          </a:p>
        </c:txPr>
        <c:crossAx val="346359440"/>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8D9E1CA7-F06D-48D9-B72D-B107CCB9F672}"/>
              </a:ext>
            </a:extLst>
          </p:cNvPr>
          <p:cNvSpPr>
            <a:spLocks noGrp="1"/>
          </p:cNvSpPr>
          <p:nvPr>
            <p:ph type="dt" sz="half" idx="10"/>
          </p:nvPr>
        </p:nvSpPr>
        <p:spPr/>
        <p:txBody>
          <a:bodyPr/>
          <a:lstStyle>
            <a:lvl1pPr>
              <a:defRPr/>
            </a:lvl1pPr>
          </a:lstStyle>
          <a:p>
            <a:pPr>
              <a:defRPr/>
            </a:pPr>
            <a:fld id="{BB618E48-0314-4333-91C1-06B2BE8DE983}" type="datetimeFigureOut">
              <a:rPr lang="en-US"/>
              <a:pPr>
                <a:defRPr/>
              </a:pPr>
              <a:t>5/13/2024</a:t>
            </a:fld>
            <a:endParaRPr lang="en-US"/>
          </a:p>
        </p:txBody>
      </p:sp>
      <p:sp>
        <p:nvSpPr>
          <p:cNvPr id="5" name="Footer Placeholder 4">
            <a:extLst>
              <a:ext uri="{FF2B5EF4-FFF2-40B4-BE49-F238E27FC236}">
                <a16:creationId xmlns:a16="http://schemas.microsoft.com/office/drawing/2014/main" id="{6347CC8B-A59D-471D-9262-A54B746F2EB8}"/>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75BBD776-1D66-4920-BE03-8485F3BBF5D0}"/>
              </a:ext>
            </a:extLst>
          </p:cNvPr>
          <p:cNvSpPr>
            <a:spLocks noGrp="1"/>
          </p:cNvSpPr>
          <p:nvPr>
            <p:ph type="sldNum" sz="quarter" idx="12"/>
          </p:nvPr>
        </p:nvSpPr>
        <p:spPr/>
        <p:txBody>
          <a:bodyPr/>
          <a:lstStyle>
            <a:lvl1pPr>
              <a:defRPr/>
            </a:lvl1pPr>
          </a:lstStyle>
          <a:p>
            <a:fld id="{FFB93E8A-54B4-49BE-BFB2-65F9924BFBD6}" type="slidenum">
              <a:rPr lang="en-US" altLang="en-US"/>
              <a:pPr/>
              <a:t>‹#›</a:t>
            </a:fld>
            <a:endParaRPr lang="en-US" altLang="en-US"/>
          </a:p>
        </p:txBody>
      </p:sp>
    </p:spTree>
    <p:extLst>
      <p:ext uri="{BB962C8B-B14F-4D97-AF65-F5344CB8AC3E}">
        <p14:creationId xmlns:p14="http://schemas.microsoft.com/office/powerpoint/2010/main" val="9360621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E587AF8C-19D8-42F8-9FFE-E524152059F2}"/>
              </a:ext>
            </a:extLst>
          </p:cNvPr>
          <p:cNvSpPr>
            <a:spLocks noGrp="1"/>
          </p:cNvSpPr>
          <p:nvPr>
            <p:ph type="dt" sz="half" idx="10"/>
          </p:nvPr>
        </p:nvSpPr>
        <p:spPr/>
        <p:txBody>
          <a:bodyPr/>
          <a:lstStyle>
            <a:lvl1pPr>
              <a:defRPr/>
            </a:lvl1pPr>
          </a:lstStyle>
          <a:p>
            <a:pPr>
              <a:defRPr/>
            </a:pPr>
            <a:fld id="{97792CD7-8B30-4602-938F-9DE9FA1A0642}" type="datetimeFigureOut">
              <a:rPr lang="en-US"/>
              <a:pPr>
                <a:defRPr/>
              </a:pPr>
              <a:t>5/13/2024</a:t>
            </a:fld>
            <a:endParaRPr lang="en-US"/>
          </a:p>
        </p:txBody>
      </p:sp>
      <p:sp>
        <p:nvSpPr>
          <p:cNvPr id="5" name="Footer Placeholder 4">
            <a:extLst>
              <a:ext uri="{FF2B5EF4-FFF2-40B4-BE49-F238E27FC236}">
                <a16:creationId xmlns:a16="http://schemas.microsoft.com/office/drawing/2014/main" id="{F48E6FDD-0599-45E2-B3E2-2D38BDB1E06A}"/>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8F0DB5DF-9AA6-4142-862F-B01D5AF2D151}"/>
              </a:ext>
            </a:extLst>
          </p:cNvPr>
          <p:cNvSpPr>
            <a:spLocks noGrp="1"/>
          </p:cNvSpPr>
          <p:nvPr>
            <p:ph type="sldNum" sz="quarter" idx="12"/>
          </p:nvPr>
        </p:nvSpPr>
        <p:spPr/>
        <p:txBody>
          <a:bodyPr/>
          <a:lstStyle>
            <a:lvl1pPr>
              <a:defRPr/>
            </a:lvl1pPr>
          </a:lstStyle>
          <a:p>
            <a:fld id="{4D1F47C4-D47D-4985-A877-897E2509A8B2}" type="slidenum">
              <a:rPr lang="en-US" altLang="en-US"/>
              <a:pPr/>
              <a:t>‹#›</a:t>
            </a:fld>
            <a:endParaRPr lang="en-US" altLang="en-US"/>
          </a:p>
        </p:txBody>
      </p:sp>
    </p:spTree>
    <p:extLst>
      <p:ext uri="{BB962C8B-B14F-4D97-AF65-F5344CB8AC3E}">
        <p14:creationId xmlns:p14="http://schemas.microsoft.com/office/powerpoint/2010/main" val="6926581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1D153E14-198C-414A-BABB-92A19270B381}"/>
              </a:ext>
            </a:extLst>
          </p:cNvPr>
          <p:cNvSpPr>
            <a:spLocks noGrp="1"/>
          </p:cNvSpPr>
          <p:nvPr>
            <p:ph type="dt" sz="half" idx="10"/>
          </p:nvPr>
        </p:nvSpPr>
        <p:spPr/>
        <p:txBody>
          <a:bodyPr/>
          <a:lstStyle>
            <a:lvl1pPr>
              <a:defRPr/>
            </a:lvl1pPr>
          </a:lstStyle>
          <a:p>
            <a:pPr>
              <a:defRPr/>
            </a:pPr>
            <a:fld id="{D5D34518-57D5-4D3A-9FA8-01D5A54F7AAD}" type="datetimeFigureOut">
              <a:rPr lang="en-US"/>
              <a:pPr>
                <a:defRPr/>
              </a:pPr>
              <a:t>5/13/2024</a:t>
            </a:fld>
            <a:endParaRPr lang="en-US"/>
          </a:p>
        </p:txBody>
      </p:sp>
      <p:sp>
        <p:nvSpPr>
          <p:cNvPr id="5" name="Footer Placeholder 4">
            <a:extLst>
              <a:ext uri="{FF2B5EF4-FFF2-40B4-BE49-F238E27FC236}">
                <a16:creationId xmlns:a16="http://schemas.microsoft.com/office/drawing/2014/main" id="{C837DE5E-82D9-4933-8F01-3215520F5878}"/>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90D30258-4F67-44E0-99A1-E908B124B47F}"/>
              </a:ext>
            </a:extLst>
          </p:cNvPr>
          <p:cNvSpPr>
            <a:spLocks noGrp="1"/>
          </p:cNvSpPr>
          <p:nvPr>
            <p:ph type="sldNum" sz="quarter" idx="12"/>
          </p:nvPr>
        </p:nvSpPr>
        <p:spPr/>
        <p:txBody>
          <a:bodyPr/>
          <a:lstStyle>
            <a:lvl1pPr>
              <a:defRPr/>
            </a:lvl1pPr>
          </a:lstStyle>
          <a:p>
            <a:fld id="{07CC9C86-99D6-4AE5-A49F-3DE8437B7630}" type="slidenum">
              <a:rPr lang="en-US" altLang="en-US"/>
              <a:pPr/>
              <a:t>‹#›</a:t>
            </a:fld>
            <a:endParaRPr lang="en-US" altLang="en-US"/>
          </a:p>
        </p:txBody>
      </p:sp>
    </p:spTree>
    <p:extLst>
      <p:ext uri="{BB962C8B-B14F-4D97-AF65-F5344CB8AC3E}">
        <p14:creationId xmlns:p14="http://schemas.microsoft.com/office/powerpoint/2010/main" val="21286560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D44434C8-E49F-46E5-A4AE-68938E6F4054}"/>
              </a:ext>
            </a:extLst>
          </p:cNvPr>
          <p:cNvSpPr>
            <a:spLocks noGrp="1"/>
          </p:cNvSpPr>
          <p:nvPr>
            <p:ph type="dt" sz="half" idx="10"/>
          </p:nvPr>
        </p:nvSpPr>
        <p:spPr/>
        <p:txBody>
          <a:bodyPr/>
          <a:lstStyle>
            <a:lvl1pPr>
              <a:defRPr/>
            </a:lvl1pPr>
          </a:lstStyle>
          <a:p>
            <a:pPr>
              <a:defRPr/>
            </a:pPr>
            <a:fld id="{3CEBE422-079C-4D10-9934-3FDC2A6AF469}" type="datetimeFigureOut">
              <a:rPr lang="en-US"/>
              <a:pPr>
                <a:defRPr/>
              </a:pPr>
              <a:t>5/13/2024</a:t>
            </a:fld>
            <a:endParaRPr lang="en-US"/>
          </a:p>
        </p:txBody>
      </p:sp>
      <p:sp>
        <p:nvSpPr>
          <p:cNvPr id="5" name="Footer Placeholder 4">
            <a:extLst>
              <a:ext uri="{FF2B5EF4-FFF2-40B4-BE49-F238E27FC236}">
                <a16:creationId xmlns:a16="http://schemas.microsoft.com/office/drawing/2014/main" id="{9FC8B809-196F-4B7F-9133-A4B1CCE61144}"/>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D2D848D2-4C4E-4FE3-9153-EDCC75AF97F9}"/>
              </a:ext>
            </a:extLst>
          </p:cNvPr>
          <p:cNvSpPr>
            <a:spLocks noGrp="1"/>
          </p:cNvSpPr>
          <p:nvPr>
            <p:ph type="sldNum" sz="quarter" idx="12"/>
          </p:nvPr>
        </p:nvSpPr>
        <p:spPr/>
        <p:txBody>
          <a:bodyPr/>
          <a:lstStyle>
            <a:lvl1pPr>
              <a:defRPr/>
            </a:lvl1pPr>
          </a:lstStyle>
          <a:p>
            <a:fld id="{6E3007A8-5D95-44DC-9A29-C02EC89AC170}" type="slidenum">
              <a:rPr lang="en-US" altLang="en-US"/>
              <a:pPr/>
              <a:t>‹#›</a:t>
            </a:fld>
            <a:endParaRPr lang="en-US" altLang="en-US"/>
          </a:p>
        </p:txBody>
      </p:sp>
    </p:spTree>
    <p:extLst>
      <p:ext uri="{BB962C8B-B14F-4D97-AF65-F5344CB8AC3E}">
        <p14:creationId xmlns:p14="http://schemas.microsoft.com/office/powerpoint/2010/main" val="4515295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AC0642A2-7D89-4444-9753-3E0B1E325463}"/>
              </a:ext>
            </a:extLst>
          </p:cNvPr>
          <p:cNvSpPr>
            <a:spLocks noGrp="1"/>
          </p:cNvSpPr>
          <p:nvPr>
            <p:ph type="dt" sz="half" idx="10"/>
          </p:nvPr>
        </p:nvSpPr>
        <p:spPr/>
        <p:txBody>
          <a:bodyPr/>
          <a:lstStyle>
            <a:lvl1pPr>
              <a:defRPr/>
            </a:lvl1pPr>
          </a:lstStyle>
          <a:p>
            <a:pPr>
              <a:defRPr/>
            </a:pPr>
            <a:fld id="{17060C6E-FFD7-4118-A85C-CEAD6DDBF81E}" type="datetimeFigureOut">
              <a:rPr lang="en-US"/>
              <a:pPr>
                <a:defRPr/>
              </a:pPr>
              <a:t>5/13/2024</a:t>
            </a:fld>
            <a:endParaRPr lang="en-US"/>
          </a:p>
        </p:txBody>
      </p:sp>
      <p:sp>
        <p:nvSpPr>
          <p:cNvPr id="5" name="Footer Placeholder 4">
            <a:extLst>
              <a:ext uri="{FF2B5EF4-FFF2-40B4-BE49-F238E27FC236}">
                <a16:creationId xmlns:a16="http://schemas.microsoft.com/office/drawing/2014/main" id="{68E50A6B-63A8-4A30-AEC5-36CDF0E5CD9C}"/>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80743876-15D9-4D4A-B334-DCB022948FEB}"/>
              </a:ext>
            </a:extLst>
          </p:cNvPr>
          <p:cNvSpPr>
            <a:spLocks noGrp="1"/>
          </p:cNvSpPr>
          <p:nvPr>
            <p:ph type="sldNum" sz="quarter" idx="12"/>
          </p:nvPr>
        </p:nvSpPr>
        <p:spPr/>
        <p:txBody>
          <a:bodyPr/>
          <a:lstStyle>
            <a:lvl1pPr>
              <a:defRPr/>
            </a:lvl1pPr>
          </a:lstStyle>
          <a:p>
            <a:fld id="{177CF096-663C-4AA4-B213-2D4ABF2184F4}" type="slidenum">
              <a:rPr lang="en-US" altLang="en-US"/>
              <a:pPr/>
              <a:t>‹#›</a:t>
            </a:fld>
            <a:endParaRPr lang="en-US" altLang="en-US"/>
          </a:p>
        </p:txBody>
      </p:sp>
    </p:spTree>
    <p:extLst>
      <p:ext uri="{BB962C8B-B14F-4D97-AF65-F5344CB8AC3E}">
        <p14:creationId xmlns:p14="http://schemas.microsoft.com/office/powerpoint/2010/main" val="11417411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3">
            <a:extLst>
              <a:ext uri="{FF2B5EF4-FFF2-40B4-BE49-F238E27FC236}">
                <a16:creationId xmlns:a16="http://schemas.microsoft.com/office/drawing/2014/main" id="{447AE29E-6DC2-4DAC-A268-674ED7509A75}"/>
              </a:ext>
            </a:extLst>
          </p:cNvPr>
          <p:cNvSpPr>
            <a:spLocks noGrp="1"/>
          </p:cNvSpPr>
          <p:nvPr>
            <p:ph type="dt" sz="half" idx="10"/>
          </p:nvPr>
        </p:nvSpPr>
        <p:spPr/>
        <p:txBody>
          <a:bodyPr/>
          <a:lstStyle>
            <a:lvl1pPr>
              <a:defRPr/>
            </a:lvl1pPr>
          </a:lstStyle>
          <a:p>
            <a:pPr>
              <a:defRPr/>
            </a:pPr>
            <a:fld id="{FB5C24B8-1D25-4A97-9C4C-C0CD9D3AE479}" type="datetimeFigureOut">
              <a:rPr lang="en-US"/>
              <a:pPr>
                <a:defRPr/>
              </a:pPr>
              <a:t>5/13/2024</a:t>
            </a:fld>
            <a:endParaRPr lang="en-US"/>
          </a:p>
        </p:txBody>
      </p:sp>
      <p:sp>
        <p:nvSpPr>
          <p:cNvPr id="6" name="Footer Placeholder 4">
            <a:extLst>
              <a:ext uri="{FF2B5EF4-FFF2-40B4-BE49-F238E27FC236}">
                <a16:creationId xmlns:a16="http://schemas.microsoft.com/office/drawing/2014/main" id="{5EF902C0-9F37-437A-9228-CEFC0A1C271E}"/>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B61AD5CA-05F1-4DC6-9D91-F4395C70F4EB}"/>
              </a:ext>
            </a:extLst>
          </p:cNvPr>
          <p:cNvSpPr>
            <a:spLocks noGrp="1"/>
          </p:cNvSpPr>
          <p:nvPr>
            <p:ph type="sldNum" sz="quarter" idx="12"/>
          </p:nvPr>
        </p:nvSpPr>
        <p:spPr/>
        <p:txBody>
          <a:bodyPr/>
          <a:lstStyle>
            <a:lvl1pPr>
              <a:defRPr/>
            </a:lvl1pPr>
          </a:lstStyle>
          <a:p>
            <a:fld id="{198F98B8-8D85-4C89-ABFC-0537BADDC098}" type="slidenum">
              <a:rPr lang="en-US" altLang="en-US"/>
              <a:pPr/>
              <a:t>‹#›</a:t>
            </a:fld>
            <a:endParaRPr lang="en-US" altLang="en-US"/>
          </a:p>
        </p:txBody>
      </p:sp>
    </p:spTree>
    <p:extLst>
      <p:ext uri="{BB962C8B-B14F-4D97-AF65-F5344CB8AC3E}">
        <p14:creationId xmlns:p14="http://schemas.microsoft.com/office/powerpoint/2010/main" val="25564032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a:extLst>
              <a:ext uri="{FF2B5EF4-FFF2-40B4-BE49-F238E27FC236}">
                <a16:creationId xmlns:a16="http://schemas.microsoft.com/office/drawing/2014/main" id="{D50E8B70-54BC-464A-96E7-0452FBA937A0}"/>
              </a:ext>
            </a:extLst>
          </p:cNvPr>
          <p:cNvSpPr>
            <a:spLocks noGrp="1"/>
          </p:cNvSpPr>
          <p:nvPr>
            <p:ph type="dt" sz="half" idx="10"/>
          </p:nvPr>
        </p:nvSpPr>
        <p:spPr/>
        <p:txBody>
          <a:bodyPr/>
          <a:lstStyle>
            <a:lvl1pPr>
              <a:defRPr/>
            </a:lvl1pPr>
          </a:lstStyle>
          <a:p>
            <a:pPr>
              <a:defRPr/>
            </a:pPr>
            <a:fld id="{F4188D92-AFC3-434D-88B9-EAE9C747E0FD}" type="datetimeFigureOut">
              <a:rPr lang="en-US"/>
              <a:pPr>
                <a:defRPr/>
              </a:pPr>
              <a:t>5/13/2024</a:t>
            </a:fld>
            <a:endParaRPr lang="en-US"/>
          </a:p>
        </p:txBody>
      </p:sp>
      <p:sp>
        <p:nvSpPr>
          <p:cNvPr id="8" name="Footer Placeholder 4">
            <a:extLst>
              <a:ext uri="{FF2B5EF4-FFF2-40B4-BE49-F238E27FC236}">
                <a16:creationId xmlns:a16="http://schemas.microsoft.com/office/drawing/2014/main" id="{8967AB35-C807-4B60-B26C-323D17E3E158}"/>
              </a:ext>
            </a:extLst>
          </p:cNvPr>
          <p:cNvSpPr>
            <a:spLocks noGrp="1"/>
          </p:cNvSpPr>
          <p:nvPr>
            <p:ph type="ftr" sz="quarter" idx="11"/>
          </p:nvPr>
        </p:nvSpPr>
        <p:spPr/>
        <p:txBody>
          <a:bodyPr/>
          <a:lstStyle>
            <a:lvl1pPr>
              <a:defRPr/>
            </a:lvl1pPr>
          </a:lstStyle>
          <a:p>
            <a:pPr>
              <a:defRPr/>
            </a:pPr>
            <a:endParaRPr lang="en-US"/>
          </a:p>
        </p:txBody>
      </p:sp>
      <p:sp>
        <p:nvSpPr>
          <p:cNvPr id="9" name="Slide Number Placeholder 5">
            <a:extLst>
              <a:ext uri="{FF2B5EF4-FFF2-40B4-BE49-F238E27FC236}">
                <a16:creationId xmlns:a16="http://schemas.microsoft.com/office/drawing/2014/main" id="{3C5C188B-1BFA-40E3-8A76-6EF214F26510}"/>
              </a:ext>
            </a:extLst>
          </p:cNvPr>
          <p:cNvSpPr>
            <a:spLocks noGrp="1"/>
          </p:cNvSpPr>
          <p:nvPr>
            <p:ph type="sldNum" sz="quarter" idx="12"/>
          </p:nvPr>
        </p:nvSpPr>
        <p:spPr/>
        <p:txBody>
          <a:bodyPr/>
          <a:lstStyle>
            <a:lvl1pPr>
              <a:defRPr/>
            </a:lvl1pPr>
          </a:lstStyle>
          <a:p>
            <a:fld id="{3B5E18A0-8FA8-41A6-9AD7-99FA08E00CCD}" type="slidenum">
              <a:rPr lang="en-US" altLang="en-US"/>
              <a:pPr/>
              <a:t>‹#›</a:t>
            </a:fld>
            <a:endParaRPr lang="en-US" altLang="en-US"/>
          </a:p>
        </p:txBody>
      </p:sp>
    </p:spTree>
    <p:extLst>
      <p:ext uri="{BB962C8B-B14F-4D97-AF65-F5344CB8AC3E}">
        <p14:creationId xmlns:p14="http://schemas.microsoft.com/office/powerpoint/2010/main" val="23236951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3">
            <a:extLst>
              <a:ext uri="{FF2B5EF4-FFF2-40B4-BE49-F238E27FC236}">
                <a16:creationId xmlns:a16="http://schemas.microsoft.com/office/drawing/2014/main" id="{DDB86904-C8A6-4F81-8274-E8A3911A8248}"/>
              </a:ext>
            </a:extLst>
          </p:cNvPr>
          <p:cNvSpPr>
            <a:spLocks noGrp="1"/>
          </p:cNvSpPr>
          <p:nvPr>
            <p:ph type="dt" sz="half" idx="10"/>
          </p:nvPr>
        </p:nvSpPr>
        <p:spPr/>
        <p:txBody>
          <a:bodyPr/>
          <a:lstStyle>
            <a:lvl1pPr>
              <a:defRPr/>
            </a:lvl1pPr>
          </a:lstStyle>
          <a:p>
            <a:pPr>
              <a:defRPr/>
            </a:pPr>
            <a:fld id="{95828387-2D66-48A5-B307-450FD6E61FA1}" type="datetimeFigureOut">
              <a:rPr lang="en-US"/>
              <a:pPr>
                <a:defRPr/>
              </a:pPr>
              <a:t>5/13/2024</a:t>
            </a:fld>
            <a:endParaRPr lang="en-US"/>
          </a:p>
        </p:txBody>
      </p:sp>
      <p:sp>
        <p:nvSpPr>
          <p:cNvPr id="4" name="Footer Placeholder 4">
            <a:extLst>
              <a:ext uri="{FF2B5EF4-FFF2-40B4-BE49-F238E27FC236}">
                <a16:creationId xmlns:a16="http://schemas.microsoft.com/office/drawing/2014/main" id="{BFC97A47-10DD-4D62-89C8-A9F982AB91CA}"/>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5">
            <a:extLst>
              <a:ext uri="{FF2B5EF4-FFF2-40B4-BE49-F238E27FC236}">
                <a16:creationId xmlns:a16="http://schemas.microsoft.com/office/drawing/2014/main" id="{F251C089-4E2A-4B80-A96A-0B8C7E2EF95C}"/>
              </a:ext>
            </a:extLst>
          </p:cNvPr>
          <p:cNvSpPr>
            <a:spLocks noGrp="1"/>
          </p:cNvSpPr>
          <p:nvPr>
            <p:ph type="sldNum" sz="quarter" idx="12"/>
          </p:nvPr>
        </p:nvSpPr>
        <p:spPr/>
        <p:txBody>
          <a:bodyPr/>
          <a:lstStyle>
            <a:lvl1pPr>
              <a:defRPr/>
            </a:lvl1pPr>
          </a:lstStyle>
          <a:p>
            <a:fld id="{1A5B94C8-A863-4975-B5A5-72A81C0257BA}" type="slidenum">
              <a:rPr lang="en-US" altLang="en-US"/>
              <a:pPr/>
              <a:t>‹#›</a:t>
            </a:fld>
            <a:endParaRPr lang="en-US" altLang="en-US"/>
          </a:p>
        </p:txBody>
      </p:sp>
    </p:spTree>
    <p:extLst>
      <p:ext uri="{BB962C8B-B14F-4D97-AF65-F5344CB8AC3E}">
        <p14:creationId xmlns:p14="http://schemas.microsoft.com/office/powerpoint/2010/main" val="39923954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944CA104-794A-49CA-8768-39246A2EDF8B}"/>
              </a:ext>
            </a:extLst>
          </p:cNvPr>
          <p:cNvSpPr>
            <a:spLocks noGrp="1"/>
          </p:cNvSpPr>
          <p:nvPr>
            <p:ph type="dt" sz="half" idx="10"/>
          </p:nvPr>
        </p:nvSpPr>
        <p:spPr/>
        <p:txBody>
          <a:bodyPr/>
          <a:lstStyle>
            <a:lvl1pPr>
              <a:defRPr/>
            </a:lvl1pPr>
          </a:lstStyle>
          <a:p>
            <a:pPr>
              <a:defRPr/>
            </a:pPr>
            <a:fld id="{1B7BCF0D-F0DA-4F45-89EA-94A0E8035254}" type="datetimeFigureOut">
              <a:rPr lang="en-US"/>
              <a:pPr>
                <a:defRPr/>
              </a:pPr>
              <a:t>5/13/2024</a:t>
            </a:fld>
            <a:endParaRPr lang="en-US"/>
          </a:p>
        </p:txBody>
      </p:sp>
      <p:sp>
        <p:nvSpPr>
          <p:cNvPr id="3" name="Footer Placeholder 4">
            <a:extLst>
              <a:ext uri="{FF2B5EF4-FFF2-40B4-BE49-F238E27FC236}">
                <a16:creationId xmlns:a16="http://schemas.microsoft.com/office/drawing/2014/main" id="{5C67D8F8-0432-4BB7-BF65-402D29AC858F}"/>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5">
            <a:extLst>
              <a:ext uri="{FF2B5EF4-FFF2-40B4-BE49-F238E27FC236}">
                <a16:creationId xmlns:a16="http://schemas.microsoft.com/office/drawing/2014/main" id="{66821C06-B9DC-4024-B1DB-CED3F96D25F7}"/>
              </a:ext>
            </a:extLst>
          </p:cNvPr>
          <p:cNvSpPr>
            <a:spLocks noGrp="1"/>
          </p:cNvSpPr>
          <p:nvPr>
            <p:ph type="sldNum" sz="quarter" idx="12"/>
          </p:nvPr>
        </p:nvSpPr>
        <p:spPr/>
        <p:txBody>
          <a:bodyPr/>
          <a:lstStyle>
            <a:lvl1pPr>
              <a:defRPr/>
            </a:lvl1pPr>
          </a:lstStyle>
          <a:p>
            <a:fld id="{70DA111E-1DB2-41A4-BD81-2CC5C1A78527}" type="slidenum">
              <a:rPr lang="en-US" altLang="en-US"/>
              <a:pPr/>
              <a:t>‹#›</a:t>
            </a:fld>
            <a:endParaRPr lang="en-US" altLang="en-US"/>
          </a:p>
        </p:txBody>
      </p:sp>
    </p:spTree>
    <p:extLst>
      <p:ext uri="{BB962C8B-B14F-4D97-AF65-F5344CB8AC3E}">
        <p14:creationId xmlns:p14="http://schemas.microsoft.com/office/powerpoint/2010/main" val="27532234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3">
            <a:extLst>
              <a:ext uri="{FF2B5EF4-FFF2-40B4-BE49-F238E27FC236}">
                <a16:creationId xmlns:a16="http://schemas.microsoft.com/office/drawing/2014/main" id="{C3D1D855-B4C9-41F3-8B2C-C41EB69FBD2B}"/>
              </a:ext>
            </a:extLst>
          </p:cNvPr>
          <p:cNvSpPr>
            <a:spLocks noGrp="1"/>
          </p:cNvSpPr>
          <p:nvPr>
            <p:ph type="dt" sz="half" idx="10"/>
          </p:nvPr>
        </p:nvSpPr>
        <p:spPr/>
        <p:txBody>
          <a:bodyPr/>
          <a:lstStyle>
            <a:lvl1pPr>
              <a:defRPr/>
            </a:lvl1pPr>
          </a:lstStyle>
          <a:p>
            <a:pPr>
              <a:defRPr/>
            </a:pPr>
            <a:fld id="{B6B042BB-862F-4B03-B19A-7711C75B4344}" type="datetimeFigureOut">
              <a:rPr lang="en-US"/>
              <a:pPr>
                <a:defRPr/>
              </a:pPr>
              <a:t>5/13/2024</a:t>
            </a:fld>
            <a:endParaRPr lang="en-US"/>
          </a:p>
        </p:txBody>
      </p:sp>
      <p:sp>
        <p:nvSpPr>
          <p:cNvPr id="6" name="Footer Placeholder 4">
            <a:extLst>
              <a:ext uri="{FF2B5EF4-FFF2-40B4-BE49-F238E27FC236}">
                <a16:creationId xmlns:a16="http://schemas.microsoft.com/office/drawing/2014/main" id="{B86583B4-EDBB-4B55-BD97-4C5D84CE6EBA}"/>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9303F9B5-1AB9-45F9-AA70-B4D63AA10CE2}"/>
              </a:ext>
            </a:extLst>
          </p:cNvPr>
          <p:cNvSpPr>
            <a:spLocks noGrp="1"/>
          </p:cNvSpPr>
          <p:nvPr>
            <p:ph type="sldNum" sz="quarter" idx="12"/>
          </p:nvPr>
        </p:nvSpPr>
        <p:spPr/>
        <p:txBody>
          <a:bodyPr/>
          <a:lstStyle>
            <a:lvl1pPr>
              <a:defRPr/>
            </a:lvl1pPr>
          </a:lstStyle>
          <a:p>
            <a:fld id="{0EAA9956-D61C-452F-8845-895B87A8E7A4}" type="slidenum">
              <a:rPr lang="en-US" altLang="en-US"/>
              <a:pPr/>
              <a:t>‹#›</a:t>
            </a:fld>
            <a:endParaRPr lang="en-US" altLang="en-US"/>
          </a:p>
        </p:txBody>
      </p:sp>
    </p:spTree>
    <p:extLst>
      <p:ext uri="{BB962C8B-B14F-4D97-AF65-F5344CB8AC3E}">
        <p14:creationId xmlns:p14="http://schemas.microsoft.com/office/powerpoint/2010/main" val="21132441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en-US" noProof="0"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3">
            <a:extLst>
              <a:ext uri="{FF2B5EF4-FFF2-40B4-BE49-F238E27FC236}">
                <a16:creationId xmlns:a16="http://schemas.microsoft.com/office/drawing/2014/main" id="{55BBD65B-457D-4AF2-8EB1-731022A43FE9}"/>
              </a:ext>
            </a:extLst>
          </p:cNvPr>
          <p:cNvSpPr>
            <a:spLocks noGrp="1"/>
          </p:cNvSpPr>
          <p:nvPr>
            <p:ph type="dt" sz="half" idx="10"/>
          </p:nvPr>
        </p:nvSpPr>
        <p:spPr/>
        <p:txBody>
          <a:bodyPr/>
          <a:lstStyle>
            <a:lvl1pPr>
              <a:defRPr/>
            </a:lvl1pPr>
          </a:lstStyle>
          <a:p>
            <a:pPr>
              <a:defRPr/>
            </a:pPr>
            <a:fld id="{3BAB8D2F-20B3-4524-B702-835F8DAF4722}" type="datetimeFigureOut">
              <a:rPr lang="en-US"/>
              <a:pPr>
                <a:defRPr/>
              </a:pPr>
              <a:t>5/13/2024</a:t>
            </a:fld>
            <a:endParaRPr lang="en-US"/>
          </a:p>
        </p:txBody>
      </p:sp>
      <p:sp>
        <p:nvSpPr>
          <p:cNvPr id="6" name="Footer Placeholder 4">
            <a:extLst>
              <a:ext uri="{FF2B5EF4-FFF2-40B4-BE49-F238E27FC236}">
                <a16:creationId xmlns:a16="http://schemas.microsoft.com/office/drawing/2014/main" id="{E7F128B6-DD06-4528-B464-E931E7A2A020}"/>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D9F24271-37D7-4E46-AB68-0A5B4BDA4FD2}"/>
              </a:ext>
            </a:extLst>
          </p:cNvPr>
          <p:cNvSpPr>
            <a:spLocks noGrp="1"/>
          </p:cNvSpPr>
          <p:nvPr>
            <p:ph type="sldNum" sz="quarter" idx="12"/>
          </p:nvPr>
        </p:nvSpPr>
        <p:spPr/>
        <p:txBody>
          <a:bodyPr/>
          <a:lstStyle>
            <a:lvl1pPr>
              <a:defRPr/>
            </a:lvl1pPr>
          </a:lstStyle>
          <a:p>
            <a:fld id="{85E6BCDB-DA59-403F-9E41-5D8C2BFFFBE9}" type="slidenum">
              <a:rPr lang="en-US" altLang="en-US"/>
              <a:pPr/>
              <a:t>‹#›</a:t>
            </a:fld>
            <a:endParaRPr lang="en-US" altLang="en-US"/>
          </a:p>
        </p:txBody>
      </p:sp>
    </p:spTree>
    <p:extLst>
      <p:ext uri="{BB962C8B-B14F-4D97-AF65-F5344CB8AC3E}">
        <p14:creationId xmlns:p14="http://schemas.microsoft.com/office/powerpoint/2010/main" val="3566090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FC729C3C-8BB8-4692-ABE3-3BFA2FAB9E82}"/>
              </a:ext>
            </a:extLst>
          </p:cNvPr>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Text Placeholder 2">
            <a:extLst>
              <a:ext uri="{FF2B5EF4-FFF2-40B4-BE49-F238E27FC236}">
                <a16:creationId xmlns:a16="http://schemas.microsoft.com/office/drawing/2014/main" id="{748047E7-4E4E-4641-9703-9DECAA27B547}"/>
              </a:ext>
            </a:extLst>
          </p:cNvPr>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a:extLst>
              <a:ext uri="{FF2B5EF4-FFF2-40B4-BE49-F238E27FC236}">
                <a16:creationId xmlns:a16="http://schemas.microsoft.com/office/drawing/2014/main" id="{8A8D5199-92E5-4DD7-9EC0-B93AEA51C0B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defRPr>
            </a:lvl1pPr>
          </a:lstStyle>
          <a:p>
            <a:pPr>
              <a:defRPr/>
            </a:pPr>
            <a:fld id="{A8FFB2FB-F4FD-40CC-89EC-BF2CB0CE73F2}" type="datetimeFigureOut">
              <a:rPr lang="en-US"/>
              <a:pPr>
                <a:defRPr/>
              </a:pPr>
              <a:t>5/13/2024</a:t>
            </a:fld>
            <a:endParaRPr lang="en-US"/>
          </a:p>
        </p:txBody>
      </p:sp>
      <p:sp>
        <p:nvSpPr>
          <p:cNvPr id="5" name="Footer Placeholder 4">
            <a:extLst>
              <a:ext uri="{FF2B5EF4-FFF2-40B4-BE49-F238E27FC236}">
                <a16:creationId xmlns:a16="http://schemas.microsoft.com/office/drawing/2014/main" id="{4642D47C-6D64-447D-A7ED-CBEFACEC512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defRPr>
            </a:lvl1pPr>
          </a:lstStyle>
          <a:p>
            <a:pPr>
              <a:defRPr/>
            </a:pPr>
            <a:endParaRPr lang="en-US"/>
          </a:p>
        </p:txBody>
      </p:sp>
      <p:sp>
        <p:nvSpPr>
          <p:cNvPr id="6" name="Slide Number Placeholder 5">
            <a:extLst>
              <a:ext uri="{FF2B5EF4-FFF2-40B4-BE49-F238E27FC236}">
                <a16:creationId xmlns:a16="http://schemas.microsoft.com/office/drawing/2014/main" id="{DCC00EFB-76F5-4654-811F-63F7450C1008}"/>
              </a:ext>
            </a:extLst>
          </p:cNvPr>
          <p:cNvSpPr>
            <a:spLocks noGrp="1"/>
          </p:cNvSpPr>
          <p:nvPr>
            <p:ph type="sldNum" sz="quarter" idx="4"/>
          </p:nvPr>
        </p:nvSpPr>
        <p:spPr>
          <a:xfrm>
            <a:off x="8610600" y="6356350"/>
            <a:ext cx="27432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a:solidFill>
                  <a:srgbClr val="898989"/>
                </a:solidFill>
              </a:defRPr>
            </a:lvl1pPr>
          </a:lstStyle>
          <a:p>
            <a:fld id="{60ED7A92-880F-4BC3-A1E8-5350D9343DEC}"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836" r:id="rId1"/>
    <p:sldLayoutId id="2147483837" r:id="rId2"/>
    <p:sldLayoutId id="2147483838" r:id="rId3"/>
    <p:sldLayoutId id="2147483839" r:id="rId4"/>
    <p:sldLayoutId id="2147483840" r:id="rId5"/>
    <p:sldLayoutId id="2147483841" r:id="rId6"/>
    <p:sldLayoutId id="2147483842" r:id="rId7"/>
    <p:sldLayoutId id="2147483843" r:id="rId8"/>
    <p:sldLayoutId id="2147483844" r:id="rId9"/>
    <p:sldLayoutId id="2147483845" r:id="rId10"/>
    <p:sldLayoutId id="2147483846" r:id="rId11"/>
  </p:sldLayoutIdLst>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chart" Target="../charts/chart2.xml"/><Relationship Id="rId1" Type="http://schemas.openxmlformats.org/officeDocument/2006/relationships/slideLayout" Target="../slideLayouts/slideLayout2.xml"/><Relationship Id="rId4" Type="http://schemas.openxmlformats.org/officeDocument/2006/relationships/chart" Target="../charts/chart4.xml"/></Relationships>
</file>

<file path=ppt/slides/_rels/slide14.xml.rels><?xml version="1.0" encoding="UTF-8" standalone="yes"?>
<Relationships xmlns="http://schemas.openxmlformats.org/package/2006/relationships"><Relationship Id="rId2" Type="http://schemas.openxmlformats.org/officeDocument/2006/relationships/image" Target="../media/image84.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85.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6" Type="http://schemas.openxmlformats.org/officeDocument/2006/relationships/image" Target="../media/image25.jpeg"/><Relationship Id="rId21" Type="http://schemas.openxmlformats.org/officeDocument/2006/relationships/image" Target="../media/image21.png"/><Relationship Id="rId34" Type="http://schemas.openxmlformats.org/officeDocument/2006/relationships/image" Target="../media/image32.png"/><Relationship Id="rId42" Type="http://schemas.openxmlformats.org/officeDocument/2006/relationships/image" Target="../media/image38.png"/><Relationship Id="rId47" Type="http://schemas.openxmlformats.org/officeDocument/2006/relationships/image" Target="../media/image43.jpeg"/><Relationship Id="rId50" Type="http://schemas.openxmlformats.org/officeDocument/2006/relationships/image" Target="../media/image46.png"/><Relationship Id="rId55" Type="http://schemas.openxmlformats.org/officeDocument/2006/relationships/image" Target="../media/image51.png"/><Relationship Id="rId63" Type="http://schemas.openxmlformats.org/officeDocument/2006/relationships/image" Target="../media/image58.png"/><Relationship Id="rId7" Type="http://schemas.openxmlformats.org/officeDocument/2006/relationships/image" Target="../media/image7.jpeg"/><Relationship Id="rId2" Type="http://schemas.openxmlformats.org/officeDocument/2006/relationships/image" Target="../media/image2.jpeg"/><Relationship Id="rId16" Type="http://schemas.openxmlformats.org/officeDocument/2006/relationships/image" Target="../media/image16.jpeg"/><Relationship Id="rId29" Type="http://schemas.openxmlformats.org/officeDocument/2006/relationships/image" Target="../media/image28.jpeg"/><Relationship Id="rId11" Type="http://schemas.openxmlformats.org/officeDocument/2006/relationships/image" Target="../media/image11.png"/><Relationship Id="rId24" Type="http://schemas.openxmlformats.org/officeDocument/2006/relationships/image" Target="../media/image23.png"/><Relationship Id="rId32" Type="http://schemas.openxmlformats.org/officeDocument/2006/relationships/image" Target="../media/image30.jpeg"/><Relationship Id="rId37" Type="http://schemas.openxmlformats.org/officeDocument/2006/relationships/image" Target="../media/image34.jpeg"/><Relationship Id="rId40" Type="http://schemas.openxmlformats.org/officeDocument/2006/relationships/image" Target="../media/image36.jpeg"/><Relationship Id="rId45" Type="http://schemas.openxmlformats.org/officeDocument/2006/relationships/image" Target="../media/image41.jpeg"/><Relationship Id="rId53" Type="http://schemas.openxmlformats.org/officeDocument/2006/relationships/image" Target="../media/image49.png"/><Relationship Id="rId58" Type="http://schemas.openxmlformats.org/officeDocument/2006/relationships/image" Target="../media/image54.jpeg"/><Relationship Id="rId66" Type="http://schemas.openxmlformats.org/officeDocument/2006/relationships/image" Target="../media/image61.png"/><Relationship Id="rId5" Type="http://schemas.openxmlformats.org/officeDocument/2006/relationships/image" Target="../media/image5.jpeg"/><Relationship Id="rId61" Type="http://schemas.openxmlformats.org/officeDocument/2006/relationships/oleObject" Target="../embeddings/oleObject2.bin"/><Relationship Id="rId19" Type="http://schemas.openxmlformats.org/officeDocument/2006/relationships/image" Target="../media/image19.jpeg"/><Relationship Id="rId14" Type="http://schemas.openxmlformats.org/officeDocument/2006/relationships/image" Target="../media/image14.jpeg"/><Relationship Id="rId22" Type="http://schemas.openxmlformats.org/officeDocument/2006/relationships/image" Target="../media/image22.jpeg"/><Relationship Id="rId27" Type="http://schemas.openxmlformats.org/officeDocument/2006/relationships/image" Target="../media/image26.png"/><Relationship Id="rId30" Type="http://schemas.openxmlformats.org/officeDocument/2006/relationships/hyperlink" Target="http://www.introgamedev.com/resource_gpg6.html" TargetMode="External"/><Relationship Id="rId35" Type="http://schemas.openxmlformats.org/officeDocument/2006/relationships/image" Target="../media/image33.jpeg"/><Relationship Id="rId43" Type="http://schemas.openxmlformats.org/officeDocument/2006/relationships/image" Target="../media/image39.png"/><Relationship Id="rId48" Type="http://schemas.openxmlformats.org/officeDocument/2006/relationships/image" Target="../media/image44.jpeg"/><Relationship Id="rId56" Type="http://schemas.openxmlformats.org/officeDocument/2006/relationships/image" Target="../media/image52.jpeg"/><Relationship Id="rId64" Type="http://schemas.openxmlformats.org/officeDocument/2006/relationships/image" Target="../media/image59.png"/><Relationship Id="rId8" Type="http://schemas.openxmlformats.org/officeDocument/2006/relationships/image" Target="../media/image8.png"/><Relationship Id="rId51" Type="http://schemas.openxmlformats.org/officeDocument/2006/relationships/image" Target="../media/image47.png"/><Relationship Id="rId3" Type="http://schemas.openxmlformats.org/officeDocument/2006/relationships/image" Target="../media/image3.jpeg"/><Relationship Id="rId12" Type="http://schemas.openxmlformats.org/officeDocument/2006/relationships/image" Target="../media/image12.png"/><Relationship Id="rId17" Type="http://schemas.openxmlformats.org/officeDocument/2006/relationships/image" Target="../media/image17.jpeg"/><Relationship Id="rId25" Type="http://schemas.openxmlformats.org/officeDocument/2006/relationships/image" Target="../media/image24.jpeg"/><Relationship Id="rId33" Type="http://schemas.openxmlformats.org/officeDocument/2006/relationships/image" Target="../media/image31.png"/><Relationship Id="rId38" Type="http://schemas.openxmlformats.org/officeDocument/2006/relationships/hyperlink" Target="http://www.introgamedev.com/resource_aiwisdom3.html" TargetMode="External"/><Relationship Id="rId46" Type="http://schemas.openxmlformats.org/officeDocument/2006/relationships/image" Target="../media/image42.jpeg"/><Relationship Id="rId59" Type="http://schemas.openxmlformats.org/officeDocument/2006/relationships/image" Target="../media/image55.jpeg"/><Relationship Id="rId67" Type="http://schemas.openxmlformats.org/officeDocument/2006/relationships/image" Target="../media/image62.png"/><Relationship Id="rId20" Type="http://schemas.openxmlformats.org/officeDocument/2006/relationships/image" Target="../media/image20.jpeg"/><Relationship Id="rId41" Type="http://schemas.openxmlformats.org/officeDocument/2006/relationships/image" Target="../media/image37.png"/><Relationship Id="rId54" Type="http://schemas.openxmlformats.org/officeDocument/2006/relationships/image" Target="../media/image50.png"/><Relationship Id="rId62" Type="http://schemas.openxmlformats.org/officeDocument/2006/relationships/image" Target="../media/image57.png"/><Relationship Id="rId1" Type="http://schemas.openxmlformats.org/officeDocument/2006/relationships/slideLayout" Target="../slideLayouts/slideLayout7.xml"/><Relationship Id="rId6" Type="http://schemas.openxmlformats.org/officeDocument/2006/relationships/image" Target="../media/image6.jpeg"/><Relationship Id="rId15" Type="http://schemas.openxmlformats.org/officeDocument/2006/relationships/image" Target="../media/image15.png"/><Relationship Id="rId23" Type="http://schemas.openxmlformats.org/officeDocument/2006/relationships/oleObject" Target="../embeddings/oleObject1.bin"/><Relationship Id="rId28" Type="http://schemas.openxmlformats.org/officeDocument/2006/relationships/image" Target="../media/image27.jpeg"/><Relationship Id="rId36" Type="http://schemas.openxmlformats.org/officeDocument/2006/relationships/hyperlink" Target="http://www.introgamedev.com/resource_aiwisdom2.html" TargetMode="External"/><Relationship Id="rId49" Type="http://schemas.openxmlformats.org/officeDocument/2006/relationships/image" Target="../media/image45.png"/><Relationship Id="rId57" Type="http://schemas.openxmlformats.org/officeDocument/2006/relationships/image" Target="../media/image53.jpeg"/><Relationship Id="rId10" Type="http://schemas.openxmlformats.org/officeDocument/2006/relationships/image" Target="../media/image10.jpeg"/><Relationship Id="rId31" Type="http://schemas.openxmlformats.org/officeDocument/2006/relationships/image" Target="../media/image29.jpeg"/><Relationship Id="rId44" Type="http://schemas.openxmlformats.org/officeDocument/2006/relationships/image" Target="../media/image40.jpeg"/><Relationship Id="rId52" Type="http://schemas.openxmlformats.org/officeDocument/2006/relationships/image" Target="../media/image48.png"/><Relationship Id="rId60" Type="http://schemas.openxmlformats.org/officeDocument/2006/relationships/image" Target="../media/image56.png"/><Relationship Id="rId65" Type="http://schemas.openxmlformats.org/officeDocument/2006/relationships/image" Target="../media/image60.png"/><Relationship Id="rId4" Type="http://schemas.openxmlformats.org/officeDocument/2006/relationships/image" Target="../media/image4.png"/><Relationship Id="rId9" Type="http://schemas.openxmlformats.org/officeDocument/2006/relationships/image" Target="../media/image9.png"/><Relationship Id="rId13" Type="http://schemas.openxmlformats.org/officeDocument/2006/relationships/image" Target="../media/image13.jpeg"/><Relationship Id="rId18" Type="http://schemas.openxmlformats.org/officeDocument/2006/relationships/image" Target="../media/image18.jpeg"/><Relationship Id="rId39" Type="http://schemas.openxmlformats.org/officeDocument/2006/relationships/image" Target="../media/image35.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image" Target="../media/image87.jpeg"/><Relationship Id="rId1" Type="http://schemas.openxmlformats.org/officeDocument/2006/relationships/slideLayout" Target="../slideLayouts/slideLayout2.xml"/><Relationship Id="rId5" Type="http://schemas.openxmlformats.org/officeDocument/2006/relationships/image" Target="../media/image90.jpeg"/><Relationship Id="rId4" Type="http://schemas.openxmlformats.org/officeDocument/2006/relationships/image" Target="../media/image89.jpeg"/></Relationships>
</file>

<file path=ppt/slides/_rels/slide2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hyperlink" Target="https://www.youtube.com/watch?v=4LTtr45y7P0"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93.png"/><Relationship Id="rId7" Type="http://schemas.openxmlformats.org/officeDocument/2006/relationships/image" Target="../media/image95.wmf"/><Relationship Id="rId2" Type="http://schemas.openxmlformats.org/officeDocument/2006/relationships/oleObject" Target="../embeddings/oleObject4.bin"/><Relationship Id="rId1" Type="http://schemas.openxmlformats.org/officeDocument/2006/relationships/slideLayout" Target="../slideLayouts/slideLayout2.xml"/><Relationship Id="rId6" Type="http://schemas.openxmlformats.org/officeDocument/2006/relationships/oleObject" Target="../embeddings/oleObject6.bin"/><Relationship Id="rId5" Type="http://schemas.openxmlformats.org/officeDocument/2006/relationships/image" Target="../media/image94.png"/><Relationship Id="rId4" Type="http://schemas.openxmlformats.org/officeDocument/2006/relationships/oleObject" Target="../embeddings/oleObject5.bin"/></Relationships>
</file>

<file path=ppt/slides/_rels/slide3.xml.rels><?xml version="1.0" encoding="UTF-8" standalone="yes"?>
<Relationships xmlns="http://schemas.openxmlformats.org/package/2006/relationships"><Relationship Id="rId3" Type="http://schemas.openxmlformats.org/officeDocument/2006/relationships/image" Target="../media/image64.JPG"/><Relationship Id="rId2" Type="http://schemas.openxmlformats.org/officeDocument/2006/relationships/image" Target="../media/image63.JPG"/><Relationship Id="rId1" Type="http://schemas.openxmlformats.org/officeDocument/2006/relationships/slideLayout" Target="../slideLayouts/slideLayout7.xml"/><Relationship Id="rId4" Type="http://schemas.openxmlformats.org/officeDocument/2006/relationships/image" Target="../media/image65.png"/></Relationships>
</file>

<file path=ppt/slides/_rels/slide30.xml.rels><?xml version="1.0" encoding="UTF-8" standalone="yes"?>
<Relationships xmlns="http://schemas.openxmlformats.org/package/2006/relationships"><Relationship Id="rId3" Type="http://schemas.openxmlformats.org/officeDocument/2006/relationships/image" Target="../media/image96.wmf"/><Relationship Id="rId2" Type="http://schemas.openxmlformats.org/officeDocument/2006/relationships/oleObject" Target="../embeddings/oleObject7.bin"/><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97.jpe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97.jpe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97.jpe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97.jpe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97.jpe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98.jpe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98.jpe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image" Target="../media/image66.png"/><Relationship Id="rId1" Type="http://schemas.openxmlformats.org/officeDocument/2006/relationships/slideLayout" Target="../slideLayouts/slideLayout7.xml"/><Relationship Id="rId4" Type="http://schemas.openxmlformats.org/officeDocument/2006/relationships/image" Target="../media/image68.jpeg"/></Relationships>
</file>

<file path=ppt/slides/_rels/slide40.xml.rels><?xml version="1.0" encoding="UTF-8" standalone="yes"?>
<Relationships xmlns="http://schemas.openxmlformats.org/package/2006/relationships"><Relationship Id="rId2" Type="http://schemas.openxmlformats.org/officeDocument/2006/relationships/image" Target="../media/image98.jpe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98.jpe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98.jpe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99.jpe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image" Target="../media/image99.jpe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image" Target="../media/image99.jpe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00.jpe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101.jpe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image" Target="../media/image102.jpe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image" Target="../media/image103.jpe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104.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image" Target="../media/image71.png"/><Relationship Id="rId1" Type="http://schemas.openxmlformats.org/officeDocument/2006/relationships/slideLayout" Target="../slideLayouts/slideLayout7.xml"/><Relationship Id="rId4" Type="http://schemas.openxmlformats.org/officeDocument/2006/relationships/image" Target="../media/image73.jpe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105.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hyperlink" Target="http://www.gameaipro.com/" TargetMode="Externa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hyperlink" Target="https://www.youtube.com/watch?v=4LTtr45y7P0" TargetMode="Externa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image" Target="../media/image74.jpeg"/><Relationship Id="rId1" Type="http://schemas.openxmlformats.org/officeDocument/2006/relationships/slideLayout" Target="../slideLayouts/slideLayout7.xml"/><Relationship Id="rId4" Type="http://schemas.openxmlformats.org/officeDocument/2006/relationships/image" Target="../media/image76.jpeg"/></Relationships>
</file>

<file path=ppt/slides/_rels/slide8.xml.rels><?xml version="1.0" encoding="UTF-8" standalone="yes"?>
<Relationships xmlns="http://schemas.openxmlformats.org/package/2006/relationships"><Relationship Id="rId3" Type="http://schemas.openxmlformats.org/officeDocument/2006/relationships/image" Target="../media/image77.png"/><Relationship Id="rId7" Type="http://schemas.openxmlformats.org/officeDocument/2006/relationships/image" Target="../media/image80.png"/><Relationship Id="rId2" Type="http://schemas.openxmlformats.org/officeDocument/2006/relationships/oleObject" Target="../embeddings/oleObject3.bin"/><Relationship Id="rId1" Type="http://schemas.openxmlformats.org/officeDocument/2006/relationships/slideLayout" Target="../slideLayouts/slideLayout2.xml"/><Relationship Id="rId6" Type="http://schemas.openxmlformats.org/officeDocument/2006/relationships/image" Target="../media/image40.jpeg"/><Relationship Id="rId5" Type="http://schemas.openxmlformats.org/officeDocument/2006/relationships/image" Target="../media/image79.jpeg"/><Relationship Id="rId4" Type="http://schemas.openxmlformats.org/officeDocument/2006/relationships/image" Target="../media/image78.jpeg"/></Relationships>
</file>

<file path=ppt/slides/_rels/slide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81.jp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itle 1">
            <a:extLst>
              <a:ext uri="{FF2B5EF4-FFF2-40B4-BE49-F238E27FC236}">
                <a16:creationId xmlns:a16="http://schemas.microsoft.com/office/drawing/2014/main" id="{C467B134-8BA3-438F-8267-EBF1919CE72B}"/>
              </a:ext>
            </a:extLst>
          </p:cNvPr>
          <p:cNvSpPr>
            <a:spLocks noGrp="1"/>
          </p:cNvSpPr>
          <p:nvPr>
            <p:ph type="ctrTitle"/>
          </p:nvPr>
        </p:nvSpPr>
        <p:spPr>
          <a:xfrm>
            <a:off x="452438" y="873579"/>
            <a:ext cx="11241087" cy="3128405"/>
          </a:xfrm>
        </p:spPr>
        <p:txBody>
          <a:bodyPr/>
          <a:lstStyle/>
          <a:p>
            <a:pPr eaLnBrk="1" hangingPunct="1"/>
            <a:r>
              <a:rPr lang="en-US" altLang="en-US" sz="6600" dirty="0"/>
              <a:t>Artificial Intelligence for Games</a:t>
            </a:r>
            <a:br>
              <a:rPr lang="en-US" altLang="en-US" sz="6600" dirty="0"/>
            </a:br>
            <a:br>
              <a:rPr lang="en-US" altLang="en-US" sz="2000" dirty="0"/>
            </a:br>
            <a:r>
              <a:rPr lang="en-US" altLang="en-US" sz="3200" dirty="0"/>
              <a:t>Week 1 – Introduction</a:t>
            </a:r>
            <a:br>
              <a:rPr lang="en-US" altLang="en-US" sz="3200" dirty="0"/>
            </a:br>
            <a:r>
              <a:rPr lang="en-US" altLang="en-US" sz="3200" dirty="0"/>
              <a:t>Steve Rabin</a:t>
            </a:r>
            <a:endParaRPr lang="en-US" altLang="en-US" dirty="0"/>
          </a:p>
        </p:txBody>
      </p:sp>
      <p:sp>
        <p:nvSpPr>
          <p:cNvPr id="2051" name="Subtitle 2">
            <a:extLst>
              <a:ext uri="{FF2B5EF4-FFF2-40B4-BE49-F238E27FC236}">
                <a16:creationId xmlns:a16="http://schemas.microsoft.com/office/drawing/2014/main" id="{E6D75091-AAA9-418A-82C8-749633C48C71}"/>
              </a:ext>
            </a:extLst>
          </p:cNvPr>
          <p:cNvSpPr>
            <a:spLocks noGrp="1"/>
          </p:cNvSpPr>
          <p:nvPr>
            <p:ph type="subTitle" idx="1"/>
          </p:nvPr>
        </p:nvSpPr>
        <p:spPr>
          <a:xfrm>
            <a:off x="948970" y="5720638"/>
            <a:ext cx="10248021" cy="527566"/>
          </a:xfrm>
        </p:spPr>
        <p:txBody>
          <a:bodyPr/>
          <a:lstStyle/>
          <a:p>
            <a:pPr eaLnBrk="1" hangingPunct="1"/>
            <a:r>
              <a:rPr lang="en-US" altLang="en-US" sz="2000" dirty="0">
                <a:latin typeface="+mj-lt"/>
              </a:rPr>
              <a:t>TAs: Jian Kia </a:t>
            </a:r>
            <a:r>
              <a:rPr lang="en-US" altLang="en-US" sz="2000" dirty="0" err="1">
                <a:latin typeface="+mj-lt"/>
              </a:rPr>
              <a:t>Phua</a:t>
            </a:r>
            <a:r>
              <a:rPr lang="en-US" altLang="en-US" sz="2000" dirty="0">
                <a:latin typeface="+mj-lt"/>
              </a:rPr>
              <a:t>, Brandon Hsu, Zak Stephenson, Keaton Sullivan, John Tseng, Andrew </a:t>
            </a:r>
            <a:r>
              <a:rPr lang="en-US" altLang="en-US" sz="2000" dirty="0" err="1">
                <a:latin typeface="+mj-lt"/>
              </a:rPr>
              <a:t>Roulst</a:t>
            </a:r>
            <a:endParaRPr lang="en-US" altLang="en-US" sz="2000" dirty="0"/>
          </a:p>
        </p:txBody>
      </p:sp>
      <p:pic>
        <p:nvPicPr>
          <p:cNvPr id="2" name="Picture 2" descr="N95 Mask vs. KN95 Mask Difference: Where to Buy Online? Which Is Best? - Rolling Stone">
            <a:extLst>
              <a:ext uri="{FF2B5EF4-FFF2-40B4-BE49-F238E27FC236}">
                <a16:creationId xmlns:a16="http://schemas.microsoft.com/office/drawing/2014/main" id="{FEC1C782-6802-58F4-222B-41E157D6C8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949" y="126602"/>
            <a:ext cx="746977" cy="74697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5B04AA5-7AED-7C72-8142-DCB83218E0A3}"/>
              </a:ext>
            </a:extLst>
          </p:cNvPr>
          <p:cNvSpPr txBox="1"/>
          <p:nvPr/>
        </p:nvSpPr>
        <p:spPr>
          <a:xfrm>
            <a:off x="872837" y="334465"/>
            <a:ext cx="3877689" cy="707886"/>
          </a:xfrm>
          <a:prstGeom prst="rect">
            <a:avLst/>
          </a:prstGeom>
          <a:noFill/>
        </p:spPr>
        <p:txBody>
          <a:bodyPr wrap="square" rtlCol="0">
            <a:spAutoFit/>
          </a:bodyPr>
          <a:lstStyle/>
          <a:p>
            <a:r>
              <a:rPr lang="en-US" sz="2000" dirty="0"/>
              <a:t>Please wear a mask in this course.</a:t>
            </a:r>
          </a:p>
          <a:p>
            <a:endParaRPr lang="en-US" sz="20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A628A11B-DF76-574A-283A-99370FD6A6E6}"/>
              </a:ext>
            </a:extLst>
          </p:cNvPr>
          <p:cNvPicPr>
            <a:picLocks noChangeAspect="1"/>
          </p:cNvPicPr>
          <p:nvPr/>
        </p:nvPicPr>
        <p:blipFill>
          <a:blip r:embed="rId2"/>
          <a:stretch>
            <a:fillRect/>
          </a:stretch>
        </p:blipFill>
        <p:spPr>
          <a:xfrm>
            <a:off x="2402143" y="1215118"/>
            <a:ext cx="7387714" cy="4154716"/>
          </a:xfrm>
          <a:prstGeom prst="rect">
            <a:avLst/>
          </a:prstGeom>
        </p:spPr>
      </p:pic>
    </p:spTree>
    <p:extLst>
      <p:ext uri="{BB962C8B-B14F-4D97-AF65-F5344CB8AC3E}">
        <p14:creationId xmlns:p14="http://schemas.microsoft.com/office/powerpoint/2010/main" val="27757621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ADA3E5E-C6D1-CC43-154C-CE27FB35E385}"/>
              </a:ext>
            </a:extLst>
          </p:cNvPr>
          <p:cNvPicPr>
            <a:picLocks noChangeAspect="1"/>
          </p:cNvPicPr>
          <p:nvPr/>
        </p:nvPicPr>
        <p:blipFill>
          <a:blip r:embed="rId2"/>
          <a:stretch>
            <a:fillRect/>
          </a:stretch>
        </p:blipFill>
        <p:spPr>
          <a:xfrm>
            <a:off x="1901301" y="0"/>
            <a:ext cx="8389398" cy="6858000"/>
          </a:xfrm>
          <a:prstGeom prst="rect">
            <a:avLst/>
          </a:prstGeom>
        </p:spPr>
      </p:pic>
    </p:spTree>
    <p:extLst>
      <p:ext uri="{BB962C8B-B14F-4D97-AF65-F5344CB8AC3E}">
        <p14:creationId xmlns:p14="http://schemas.microsoft.com/office/powerpoint/2010/main" val="17397158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8AE903-2576-4E85-A335-A8FBA9885C83}"/>
              </a:ext>
            </a:extLst>
          </p:cNvPr>
          <p:cNvSpPr>
            <a:spLocks noGrp="1"/>
          </p:cNvSpPr>
          <p:nvPr>
            <p:ph type="title"/>
          </p:nvPr>
        </p:nvSpPr>
        <p:spPr/>
        <p:txBody>
          <a:bodyPr rtlCol="0">
            <a:normAutofit fontScale="90000"/>
          </a:bodyPr>
          <a:lstStyle/>
          <a:p>
            <a:pPr eaLnBrk="1" fontAlgn="auto" hangingPunct="1">
              <a:spcAft>
                <a:spcPts val="0"/>
              </a:spcAft>
              <a:defRPr/>
            </a:pPr>
            <a:r>
              <a:rPr lang="en-US" altLang="en-US" sz="7300" dirty="0">
                <a:solidFill>
                  <a:schemeClr val="tx1">
                    <a:lumMod val="75000"/>
                    <a:lumOff val="25000"/>
                  </a:schemeClr>
                </a:solidFill>
              </a:rPr>
              <a:t>Hours per Week</a:t>
            </a:r>
            <a:br>
              <a:rPr lang="en-US" altLang="en-US" sz="7300" dirty="0">
                <a:solidFill>
                  <a:schemeClr val="tx1">
                    <a:lumMod val="75000"/>
                    <a:lumOff val="25000"/>
                  </a:schemeClr>
                </a:solidFill>
              </a:rPr>
            </a:br>
            <a:r>
              <a:rPr lang="en-US" altLang="en-US" dirty="0">
                <a:solidFill>
                  <a:schemeClr val="tx1">
                    <a:lumMod val="75000"/>
                    <a:lumOff val="25000"/>
                  </a:schemeClr>
                </a:solidFill>
              </a:rPr>
              <a:t>(average of 3 Semesters)</a:t>
            </a:r>
            <a:endParaRPr lang="en-US" dirty="0">
              <a:solidFill>
                <a:schemeClr val="tx1">
                  <a:lumMod val="75000"/>
                  <a:lumOff val="25000"/>
                </a:schemeClr>
              </a:solidFill>
            </a:endParaRPr>
          </a:p>
        </p:txBody>
      </p:sp>
      <p:graphicFrame>
        <p:nvGraphicFramePr>
          <p:cNvPr id="4" name="Chart 3">
            <a:extLst>
              <a:ext uri="{FF2B5EF4-FFF2-40B4-BE49-F238E27FC236}">
                <a16:creationId xmlns:a16="http://schemas.microsoft.com/office/drawing/2014/main" id="{78A1260E-51A3-4D85-B37D-9DF5AFA9B8F4}"/>
              </a:ext>
            </a:extLst>
          </p:cNvPr>
          <p:cNvGraphicFramePr>
            <a:graphicFrameLocks/>
          </p:cNvGraphicFramePr>
          <p:nvPr/>
        </p:nvGraphicFramePr>
        <p:xfrm>
          <a:off x="2212620" y="1963863"/>
          <a:ext cx="7608736" cy="4479910"/>
        </p:xfrm>
        <a:graphic>
          <a:graphicData uri="http://schemas.openxmlformats.org/drawingml/2006/chart">
            <c:chart xmlns:c="http://schemas.openxmlformats.org/drawingml/2006/chart" xmlns:r="http://schemas.openxmlformats.org/officeDocument/2006/relationships" r:id="rId2"/>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a:extLst>
              <a:ext uri="{FF2B5EF4-FFF2-40B4-BE49-F238E27FC236}">
                <a16:creationId xmlns:a16="http://schemas.microsoft.com/office/drawing/2014/main" id="{B484D88A-7F5B-4E81-A0ED-4CE37BC6C068}"/>
              </a:ext>
            </a:extLst>
          </p:cNvPr>
          <p:cNvGraphicFramePr>
            <a:graphicFrameLocks/>
          </p:cNvGraphicFramePr>
          <p:nvPr/>
        </p:nvGraphicFramePr>
        <p:xfrm>
          <a:off x="593559" y="2835422"/>
          <a:ext cx="3429000" cy="3268578"/>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 name="Chart 5">
            <a:extLst>
              <a:ext uri="{FF2B5EF4-FFF2-40B4-BE49-F238E27FC236}">
                <a16:creationId xmlns:a16="http://schemas.microsoft.com/office/drawing/2014/main" id="{FDE1682B-1A73-40B2-96E6-4323377D9ED6}"/>
              </a:ext>
            </a:extLst>
          </p:cNvPr>
          <p:cNvGraphicFramePr>
            <a:graphicFrameLocks/>
          </p:cNvGraphicFramePr>
          <p:nvPr/>
        </p:nvGraphicFramePr>
        <p:xfrm>
          <a:off x="4114808" y="1086833"/>
          <a:ext cx="3745832" cy="5017168"/>
        </p:xfrm>
        <a:graphic>
          <a:graphicData uri="http://schemas.openxmlformats.org/drawingml/2006/chart">
            <c:chart xmlns:c="http://schemas.openxmlformats.org/drawingml/2006/chart" xmlns:r="http://schemas.openxmlformats.org/officeDocument/2006/relationships" r:id="rId3"/>
          </a:graphicData>
        </a:graphic>
      </p:graphicFrame>
      <p:sp>
        <p:nvSpPr>
          <p:cNvPr id="7172" name="TextBox 6">
            <a:extLst>
              <a:ext uri="{FF2B5EF4-FFF2-40B4-BE49-F238E27FC236}">
                <a16:creationId xmlns:a16="http://schemas.microsoft.com/office/drawing/2014/main" id="{F1C3A9CD-652F-476E-936C-6A1DEE227540}"/>
              </a:ext>
            </a:extLst>
          </p:cNvPr>
          <p:cNvSpPr txBox="1">
            <a:spLocks noChangeArrowheads="1"/>
          </p:cNvSpPr>
          <p:nvPr/>
        </p:nvSpPr>
        <p:spPr bwMode="auto">
          <a:xfrm>
            <a:off x="1214438" y="5980113"/>
            <a:ext cx="250825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a:lnSpc>
                <a:spcPct val="100000"/>
              </a:lnSpc>
              <a:spcBef>
                <a:spcPct val="0"/>
              </a:spcBef>
              <a:buFontTx/>
              <a:buNone/>
            </a:pPr>
            <a:r>
              <a:rPr lang="en-US" altLang="en-US" sz="1800" dirty="0">
                <a:solidFill>
                  <a:schemeClr val="tx1">
                    <a:lumMod val="75000"/>
                    <a:lumOff val="25000"/>
                  </a:schemeClr>
                </a:solidFill>
              </a:rPr>
              <a:t>Project 1: Behavior Trees</a:t>
            </a:r>
          </a:p>
          <a:p>
            <a:pPr algn="ctr">
              <a:lnSpc>
                <a:spcPct val="100000"/>
              </a:lnSpc>
              <a:spcBef>
                <a:spcPct val="0"/>
              </a:spcBef>
              <a:buFontTx/>
              <a:buNone/>
            </a:pPr>
            <a:r>
              <a:rPr lang="en-US" altLang="en-US" sz="1800" dirty="0">
                <a:solidFill>
                  <a:schemeClr val="tx1">
                    <a:lumMod val="75000"/>
                    <a:lumOff val="25000"/>
                  </a:schemeClr>
                </a:solidFill>
              </a:rPr>
              <a:t>Median of 12 hours</a:t>
            </a:r>
          </a:p>
        </p:txBody>
      </p:sp>
      <p:sp>
        <p:nvSpPr>
          <p:cNvPr id="7173" name="TextBox 7">
            <a:extLst>
              <a:ext uri="{FF2B5EF4-FFF2-40B4-BE49-F238E27FC236}">
                <a16:creationId xmlns:a16="http://schemas.microsoft.com/office/drawing/2014/main" id="{EAABDD4C-92FB-4504-BF13-A34BA44567DA}"/>
              </a:ext>
            </a:extLst>
          </p:cNvPr>
          <p:cNvSpPr txBox="1">
            <a:spLocks noChangeArrowheads="1"/>
          </p:cNvSpPr>
          <p:nvPr/>
        </p:nvSpPr>
        <p:spPr bwMode="auto">
          <a:xfrm>
            <a:off x="5180013" y="5978525"/>
            <a:ext cx="2201862"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a:lnSpc>
                <a:spcPct val="100000"/>
              </a:lnSpc>
              <a:spcBef>
                <a:spcPct val="0"/>
              </a:spcBef>
              <a:buFontTx/>
              <a:buNone/>
            </a:pPr>
            <a:r>
              <a:rPr lang="en-US" altLang="en-US" sz="1800" dirty="0">
                <a:solidFill>
                  <a:schemeClr val="tx1">
                    <a:lumMod val="75000"/>
                    <a:lumOff val="25000"/>
                  </a:schemeClr>
                </a:solidFill>
              </a:rPr>
              <a:t>Project 2: Pathfinding</a:t>
            </a:r>
          </a:p>
          <a:p>
            <a:pPr algn="ctr">
              <a:lnSpc>
                <a:spcPct val="100000"/>
              </a:lnSpc>
              <a:spcBef>
                <a:spcPct val="0"/>
              </a:spcBef>
              <a:buFontTx/>
              <a:buNone/>
            </a:pPr>
            <a:r>
              <a:rPr lang="en-US" altLang="en-US" sz="1800" dirty="0">
                <a:solidFill>
                  <a:schemeClr val="tx1">
                    <a:lumMod val="75000"/>
                    <a:lumOff val="25000"/>
                  </a:schemeClr>
                </a:solidFill>
              </a:rPr>
              <a:t>Median of 20 hours</a:t>
            </a:r>
          </a:p>
        </p:txBody>
      </p:sp>
      <p:graphicFrame>
        <p:nvGraphicFramePr>
          <p:cNvPr id="9" name="Chart 8">
            <a:extLst>
              <a:ext uri="{FF2B5EF4-FFF2-40B4-BE49-F238E27FC236}">
                <a16:creationId xmlns:a16="http://schemas.microsoft.com/office/drawing/2014/main" id="{B402B6AE-D8F1-4290-92B6-F2C2A18B1B1A}"/>
              </a:ext>
            </a:extLst>
          </p:cNvPr>
          <p:cNvGraphicFramePr>
            <a:graphicFrameLocks/>
          </p:cNvGraphicFramePr>
          <p:nvPr/>
        </p:nvGraphicFramePr>
        <p:xfrm>
          <a:off x="8001000" y="1981180"/>
          <a:ext cx="3681663" cy="4150896"/>
        </p:xfrm>
        <a:graphic>
          <a:graphicData uri="http://schemas.openxmlformats.org/drawingml/2006/chart">
            <c:chart xmlns:c="http://schemas.openxmlformats.org/drawingml/2006/chart" xmlns:r="http://schemas.openxmlformats.org/officeDocument/2006/relationships" r:id="rId4"/>
          </a:graphicData>
        </a:graphic>
      </p:graphicFrame>
      <p:sp>
        <p:nvSpPr>
          <p:cNvPr id="7175" name="TextBox 9">
            <a:extLst>
              <a:ext uri="{FF2B5EF4-FFF2-40B4-BE49-F238E27FC236}">
                <a16:creationId xmlns:a16="http://schemas.microsoft.com/office/drawing/2014/main" id="{41C7B4CF-385F-4981-AFCA-8F94A549A6C6}"/>
              </a:ext>
            </a:extLst>
          </p:cNvPr>
          <p:cNvSpPr txBox="1">
            <a:spLocks noChangeArrowheads="1"/>
          </p:cNvSpPr>
          <p:nvPr/>
        </p:nvSpPr>
        <p:spPr bwMode="auto">
          <a:xfrm>
            <a:off x="8820150" y="5975350"/>
            <a:ext cx="2586038"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a:lnSpc>
                <a:spcPct val="100000"/>
              </a:lnSpc>
              <a:spcBef>
                <a:spcPct val="0"/>
              </a:spcBef>
              <a:buFontTx/>
              <a:buNone/>
            </a:pPr>
            <a:r>
              <a:rPr lang="en-US" altLang="en-US" sz="1800" dirty="0">
                <a:solidFill>
                  <a:schemeClr val="tx1">
                    <a:lumMod val="75000"/>
                    <a:lumOff val="25000"/>
                  </a:schemeClr>
                </a:solidFill>
              </a:rPr>
              <a:t>Project 3: Terrain Analysis</a:t>
            </a:r>
          </a:p>
          <a:p>
            <a:pPr algn="ctr">
              <a:lnSpc>
                <a:spcPct val="100000"/>
              </a:lnSpc>
              <a:spcBef>
                <a:spcPct val="0"/>
              </a:spcBef>
              <a:buFontTx/>
              <a:buNone/>
            </a:pPr>
            <a:r>
              <a:rPr lang="en-US" altLang="en-US" sz="1800" dirty="0">
                <a:solidFill>
                  <a:schemeClr val="tx1">
                    <a:lumMod val="75000"/>
                    <a:lumOff val="25000"/>
                  </a:schemeClr>
                </a:solidFill>
              </a:rPr>
              <a:t>Median of 12 hours</a:t>
            </a:r>
          </a:p>
        </p:txBody>
      </p:sp>
      <p:sp>
        <p:nvSpPr>
          <p:cNvPr id="11" name="Rectangle 10">
            <a:extLst>
              <a:ext uri="{FF2B5EF4-FFF2-40B4-BE49-F238E27FC236}">
                <a16:creationId xmlns:a16="http://schemas.microsoft.com/office/drawing/2014/main" id="{A83E94DE-D311-4CE6-9FAD-21B5B6B0539E}"/>
              </a:ext>
            </a:extLst>
          </p:cNvPr>
          <p:cNvSpPr/>
          <p:nvPr/>
        </p:nvSpPr>
        <p:spPr>
          <a:xfrm>
            <a:off x="3816350" y="1030288"/>
            <a:ext cx="4132263" cy="6588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7177" name="Title 1">
            <a:extLst>
              <a:ext uri="{FF2B5EF4-FFF2-40B4-BE49-F238E27FC236}">
                <a16:creationId xmlns:a16="http://schemas.microsoft.com/office/drawing/2014/main" id="{9BB98DD4-6730-4856-A128-C9E4E3CC0BE7}"/>
              </a:ext>
            </a:extLst>
          </p:cNvPr>
          <p:cNvSpPr>
            <a:spLocks noGrp="1"/>
          </p:cNvSpPr>
          <p:nvPr>
            <p:ph type="title"/>
          </p:nvPr>
        </p:nvSpPr>
        <p:spPr/>
        <p:txBody>
          <a:bodyPr/>
          <a:lstStyle/>
          <a:p>
            <a:r>
              <a:rPr lang="en-US" altLang="en-US" dirty="0">
                <a:solidFill>
                  <a:schemeClr val="tx1">
                    <a:lumMod val="75000"/>
                    <a:lumOff val="25000"/>
                  </a:schemeClr>
                </a:solidFill>
              </a:rPr>
              <a:t>Hours Spent</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281CE7-0357-47DC-9BCB-2879AC6176CE}"/>
              </a:ext>
            </a:extLst>
          </p:cNvPr>
          <p:cNvSpPr>
            <a:spLocks noGrp="1"/>
          </p:cNvSpPr>
          <p:nvPr>
            <p:ph type="title"/>
          </p:nvPr>
        </p:nvSpPr>
        <p:spPr/>
        <p:txBody>
          <a:bodyPr rtlCol="0">
            <a:normAutofit/>
          </a:bodyPr>
          <a:lstStyle/>
          <a:p>
            <a:pPr eaLnBrk="1" fontAlgn="auto" hangingPunct="1">
              <a:spcAft>
                <a:spcPts val="0"/>
              </a:spcAft>
              <a:defRPr/>
            </a:pPr>
            <a:r>
              <a:rPr lang="en-US" sz="6600" dirty="0">
                <a:solidFill>
                  <a:schemeClr val="tx1">
                    <a:lumMod val="75000"/>
                    <a:lumOff val="25000"/>
                  </a:schemeClr>
                </a:solidFill>
              </a:rPr>
              <a:t>Grade breakdown</a:t>
            </a:r>
          </a:p>
        </p:txBody>
      </p:sp>
      <p:sp>
        <p:nvSpPr>
          <p:cNvPr id="13315" name="Content Placeholder 2">
            <a:extLst>
              <a:ext uri="{FF2B5EF4-FFF2-40B4-BE49-F238E27FC236}">
                <a16:creationId xmlns:a16="http://schemas.microsoft.com/office/drawing/2014/main" id="{A6CBB019-7DFF-4FDB-9F83-9587DBA1E38C}"/>
              </a:ext>
            </a:extLst>
          </p:cNvPr>
          <p:cNvSpPr>
            <a:spLocks noGrp="1"/>
          </p:cNvSpPr>
          <p:nvPr>
            <p:ph idx="1"/>
          </p:nvPr>
        </p:nvSpPr>
        <p:spPr>
          <a:xfrm>
            <a:off x="1096963" y="1846263"/>
            <a:ext cx="10877550" cy="4022725"/>
          </a:xfrm>
        </p:spPr>
        <p:txBody>
          <a:bodyPr rtlCol="0">
            <a:normAutofit/>
          </a:bodyPr>
          <a:lstStyle/>
          <a:p>
            <a:pPr marL="0" indent="0" eaLnBrk="1" fontAlgn="auto" hangingPunct="1">
              <a:lnSpc>
                <a:spcPct val="80000"/>
              </a:lnSpc>
              <a:spcAft>
                <a:spcPts val="0"/>
              </a:spcAft>
              <a:buFont typeface="Arial" panose="020B0604020202020204" pitchFamily="34" charset="0"/>
              <a:buNone/>
              <a:defRPr/>
            </a:pPr>
            <a:endParaRPr lang="en-US" altLang="en-US" b="1" dirty="0"/>
          </a:p>
          <a:p>
            <a:pPr marL="0" indent="0" eaLnBrk="1" fontAlgn="auto" hangingPunct="1">
              <a:lnSpc>
                <a:spcPct val="80000"/>
              </a:lnSpc>
              <a:spcAft>
                <a:spcPts val="0"/>
              </a:spcAft>
              <a:buNone/>
              <a:defRPr/>
            </a:pPr>
            <a:r>
              <a:rPr lang="en-US" altLang="en-US" b="1" dirty="0"/>
              <a:t>  </a:t>
            </a:r>
            <a:r>
              <a:rPr lang="en-US" altLang="en-US" b="1" dirty="0">
                <a:solidFill>
                  <a:schemeClr val="tx1">
                    <a:lumMod val="75000"/>
                    <a:lumOff val="25000"/>
                  </a:schemeClr>
                </a:solidFill>
              </a:rPr>
              <a:t>5% Written Paper	</a:t>
            </a:r>
            <a:r>
              <a:rPr lang="en-US" altLang="en-US" sz="2400" dirty="0">
                <a:solidFill>
                  <a:schemeClr val="tx1">
                    <a:lumMod val="75000"/>
                    <a:lumOff val="25000"/>
                  </a:schemeClr>
                </a:solidFill>
              </a:rPr>
              <a:t>“10 Things I Hate About Your AI” (due week 2)</a:t>
            </a:r>
          </a:p>
          <a:p>
            <a:pPr marL="0" indent="0" eaLnBrk="1" fontAlgn="auto" hangingPunct="1">
              <a:lnSpc>
                <a:spcPct val="80000"/>
              </a:lnSpc>
              <a:spcAft>
                <a:spcPts val="0"/>
              </a:spcAft>
              <a:buNone/>
              <a:defRPr/>
            </a:pPr>
            <a:r>
              <a:rPr lang="en-US" altLang="en-US" b="1" dirty="0">
                <a:solidFill>
                  <a:schemeClr val="tx1">
                    <a:lumMod val="75000"/>
                    <a:lumOff val="25000"/>
                  </a:schemeClr>
                </a:solidFill>
              </a:rPr>
              <a:t>15% Project 1		</a:t>
            </a:r>
            <a:r>
              <a:rPr lang="en-US" altLang="en-US" sz="2400" dirty="0">
                <a:solidFill>
                  <a:schemeClr val="tx1">
                    <a:lumMod val="75000"/>
                    <a:lumOff val="25000"/>
                  </a:schemeClr>
                </a:solidFill>
              </a:rPr>
              <a:t>Behavior Trees (assigned week 2, due week 4)</a:t>
            </a:r>
            <a:endParaRPr lang="en-US" altLang="en-US" sz="1600" b="1" dirty="0">
              <a:solidFill>
                <a:schemeClr val="tx1">
                  <a:lumMod val="75000"/>
                  <a:lumOff val="25000"/>
                </a:schemeClr>
              </a:solidFill>
            </a:endParaRPr>
          </a:p>
          <a:p>
            <a:pPr marL="0" indent="0" eaLnBrk="1" fontAlgn="auto" hangingPunct="1">
              <a:lnSpc>
                <a:spcPct val="80000"/>
              </a:lnSpc>
              <a:spcAft>
                <a:spcPts val="0"/>
              </a:spcAft>
              <a:buFont typeface="Arial" panose="020B0604020202020204" pitchFamily="34" charset="0"/>
              <a:buNone/>
              <a:defRPr/>
            </a:pPr>
            <a:r>
              <a:rPr lang="en-US" altLang="en-US" b="1" dirty="0">
                <a:solidFill>
                  <a:schemeClr val="tx1">
                    <a:lumMod val="75000"/>
                    <a:lumOff val="25000"/>
                  </a:schemeClr>
                </a:solidFill>
              </a:rPr>
              <a:t>15% Project 2		</a:t>
            </a:r>
            <a:r>
              <a:rPr lang="en-US" altLang="en-US" sz="2400" dirty="0">
                <a:solidFill>
                  <a:schemeClr val="tx1">
                    <a:lumMod val="75000"/>
                    <a:lumOff val="25000"/>
                  </a:schemeClr>
                </a:solidFill>
              </a:rPr>
              <a:t>A* Pathfinding (assigned week 4, due week 7)</a:t>
            </a:r>
            <a:endParaRPr lang="en-US" altLang="en-US" sz="2400" b="1" dirty="0">
              <a:solidFill>
                <a:schemeClr val="tx1">
                  <a:lumMod val="75000"/>
                  <a:lumOff val="25000"/>
                </a:schemeClr>
              </a:solidFill>
            </a:endParaRPr>
          </a:p>
          <a:p>
            <a:pPr marL="0" indent="0" eaLnBrk="1" fontAlgn="auto" hangingPunct="1">
              <a:lnSpc>
                <a:spcPct val="80000"/>
              </a:lnSpc>
              <a:spcAft>
                <a:spcPts val="0"/>
              </a:spcAft>
              <a:buFont typeface="Arial" panose="020B0604020202020204" pitchFamily="34" charset="0"/>
              <a:buNone/>
              <a:defRPr/>
            </a:pPr>
            <a:r>
              <a:rPr lang="en-US" altLang="en-US" b="1" dirty="0">
                <a:solidFill>
                  <a:schemeClr val="tx1">
                    <a:lumMod val="75000"/>
                    <a:lumOff val="25000"/>
                  </a:schemeClr>
                </a:solidFill>
              </a:rPr>
              <a:t>15% Project 3		</a:t>
            </a:r>
            <a:r>
              <a:rPr lang="en-US" altLang="en-US" sz="2400" dirty="0">
                <a:solidFill>
                  <a:schemeClr val="tx1">
                    <a:lumMod val="75000"/>
                    <a:lumOff val="25000"/>
                  </a:schemeClr>
                </a:solidFill>
              </a:rPr>
              <a:t>Terrain Analysis (assigned week 7, due week 9)</a:t>
            </a:r>
            <a:endParaRPr lang="en-US" altLang="en-US" sz="1600" b="1" dirty="0">
              <a:solidFill>
                <a:schemeClr val="tx1">
                  <a:lumMod val="75000"/>
                  <a:lumOff val="25000"/>
                </a:schemeClr>
              </a:solidFill>
            </a:endParaRPr>
          </a:p>
          <a:p>
            <a:pPr marL="0" indent="0" eaLnBrk="1" fontAlgn="auto" hangingPunct="1">
              <a:lnSpc>
                <a:spcPct val="80000"/>
              </a:lnSpc>
              <a:spcAft>
                <a:spcPts val="0"/>
              </a:spcAft>
              <a:buFont typeface="Arial" panose="020B0604020202020204" pitchFamily="34" charset="0"/>
              <a:buNone/>
              <a:defRPr/>
            </a:pPr>
            <a:r>
              <a:rPr lang="en-US" altLang="en-US" b="1" dirty="0">
                <a:solidFill>
                  <a:schemeClr val="tx1">
                    <a:lumMod val="75000"/>
                    <a:lumOff val="25000"/>
                  </a:schemeClr>
                </a:solidFill>
              </a:rPr>
              <a:t>25% Research Project	</a:t>
            </a:r>
            <a:r>
              <a:rPr lang="en-US" altLang="en-US" sz="2400" dirty="0">
                <a:solidFill>
                  <a:schemeClr val="tx1">
                    <a:lumMod val="75000"/>
                    <a:lumOff val="25000"/>
                  </a:schemeClr>
                </a:solidFill>
              </a:rPr>
              <a:t>Presentation/demo week 14, paper week 15</a:t>
            </a:r>
          </a:p>
          <a:p>
            <a:pPr marL="0" indent="0" eaLnBrk="1" fontAlgn="auto" hangingPunct="1">
              <a:spcAft>
                <a:spcPts val="0"/>
              </a:spcAft>
              <a:buFont typeface="Arial" panose="020B0604020202020204" pitchFamily="34" charset="0"/>
              <a:buNone/>
              <a:defRPr/>
            </a:pPr>
            <a:r>
              <a:rPr lang="en-US" altLang="en-US" b="1" dirty="0">
                <a:solidFill>
                  <a:schemeClr val="tx1">
                    <a:lumMod val="75000"/>
                    <a:lumOff val="25000"/>
                  </a:schemeClr>
                </a:solidFill>
              </a:rPr>
              <a:t>25% Final Exam		</a:t>
            </a:r>
            <a:r>
              <a:rPr lang="en-US" altLang="en-US" dirty="0">
                <a:solidFill>
                  <a:schemeClr val="tx1">
                    <a:lumMod val="75000"/>
                    <a:lumOff val="25000"/>
                  </a:schemeClr>
                </a:solidFill>
              </a:rPr>
              <a:t>~</a:t>
            </a:r>
            <a:r>
              <a:rPr lang="en-US" altLang="en-US" sz="2400" dirty="0">
                <a:solidFill>
                  <a:schemeClr val="tx1">
                    <a:lumMod val="75000"/>
                    <a:lumOff val="25000"/>
                  </a:schemeClr>
                </a:solidFill>
              </a:rPr>
              <a:t>8 Page fill-in-the-blank, multiple choice, work algorithm</a:t>
            </a:r>
          </a:p>
          <a:p>
            <a:pPr marL="0" indent="0" eaLnBrk="1" fontAlgn="auto" hangingPunct="1">
              <a:spcAft>
                <a:spcPts val="0"/>
              </a:spcAft>
              <a:buNone/>
              <a:defRPr/>
            </a:pPr>
            <a:endParaRPr lang="en-US" altLang="en-US" dirty="0"/>
          </a:p>
        </p:txBody>
      </p:sp>
      <p:pic>
        <p:nvPicPr>
          <p:cNvPr id="8196" name="Picture 2">
            <a:extLst>
              <a:ext uri="{FF2B5EF4-FFF2-40B4-BE49-F238E27FC236}">
                <a16:creationId xmlns:a16="http://schemas.microsoft.com/office/drawing/2014/main" id="{EE5909C6-B481-49E6-B005-476D6BF674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02625" y="147638"/>
            <a:ext cx="3467100" cy="1300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315">
                                            <p:txEl>
                                              <p:pRg st="1" end="1"/>
                                            </p:txEl>
                                          </p:spTgt>
                                        </p:tgtEl>
                                        <p:attrNameLst>
                                          <p:attrName>style.visibility</p:attrName>
                                        </p:attrNameLst>
                                      </p:cBhvr>
                                      <p:to>
                                        <p:strVal val="visible"/>
                                      </p:to>
                                    </p:set>
                                    <p:animEffect transition="in" filter="fade">
                                      <p:cBhvr>
                                        <p:cTn id="7" dur="500"/>
                                        <p:tgtEl>
                                          <p:spTgt spid="1331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315">
                                            <p:txEl>
                                              <p:pRg st="2" end="2"/>
                                            </p:txEl>
                                          </p:spTgt>
                                        </p:tgtEl>
                                        <p:attrNameLst>
                                          <p:attrName>style.visibility</p:attrName>
                                        </p:attrNameLst>
                                      </p:cBhvr>
                                      <p:to>
                                        <p:strVal val="visible"/>
                                      </p:to>
                                    </p:set>
                                    <p:animEffect transition="in" filter="fade">
                                      <p:cBhvr>
                                        <p:cTn id="12" dur="500"/>
                                        <p:tgtEl>
                                          <p:spTgt spid="13315">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13315">
                                            <p:txEl>
                                              <p:pRg st="3" end="3"/>
                                            </p:txEl>
                                          </p:spTgt>
                                        </p:tgtEl>
                                        <p:attrNameLst>
                                          <p:attrName>style.visibility</p:attrName>
                                        </p:attrNameLst>
                                      </p:cBhvr>
                                      <p:to>
                                        <p:strVal val="visible"/>
                                      </p:to>
                                    </p:set>
                                    <p:animEffect transition="in" filter="fade">
                                      <p:cBhvr>
                                        <p:cTn id="17" dur="500"/>
                                        <p:tgtEl>
                                          <p:spTgt spid="13315">
                                            <p:txEl>
                                              <p:pRg st="3" end="3"/>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nodeType="clickEffect">
                                  <p:stCondLst>
                                    <p:cond delay="0"/>
                                  </p:stCondLst>
                                  <p:childTnLst>
                                    <p:set>
                                      <p:cBhvr>
                                        <p:cTn id="21" dur="1" fill="hold">
                                          <p:stCondLst>
                                            <p:cond delay="0"/>
                                          </p:stCondLst>
                                        </p:cTn>
                                        <p:tgtEl>
                                          <p:spTgt spid="13315">
                                            <p:txEl>
                                              <p:pRg st="4" end="4"/>
                                            </p:txEl>
                                          </p:spTgt>
                                        </p:tgtEl>
                                        <p:attrNameLst>
                                          <p:attrName>style.visibility</p:attrName>
                                        </p:attrNameLst>
                                      </p:cBhvr>
                                      <p:to>
                                        <p:strVal val="visible"/>
                                      </p:to>
                                    </p:set>
                                    <p:animEffect transition="in" filter="fade">
                                      <p:cBhvr>
                                        <p:cTn id="22" dur="500"/>
                                        <p:tgtEl>
                                          <p:spTgt spid="13315">
                                            <p:txEl>
                                              <p:pRg st="4" end="4"/>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nodeType="clickEffect">
                                  <p:stCondLst>
                                    <p:cond delay="0"/>
                                  </p:stCondLst>
                                  <p:childTnLst>
                                    <p:set>
                                      <p:cBhvr>
                                        <p:cTn id="26" dur="1" fill="hold">
                                          <p:stCondLst>
                                            <p:cond delay="0"/>
                                          </p:stCondLst>
                                        </p:cTn>
                                        <p:tgtEl>
                                          <p:spTgt spid="13315">
                                            <p:txEl>
                                              <p:pRg st="5" end="5"/>
                                            </p:txEl>
                                          </p:spTgt>
                                        </p:tgtEl>
                                        <p:attrNameLst>
                                          <p:attrName>style.visibility</p:attrName>
                                        </p:attrNameLst>
                                      </p:cBhvr>
                                      <p:to>
                                        <p:strVal val="visible"/>
                                      </p:to>
                                    </p:set>
                                    <p:animEffect transition="in" filter="fade">
                                      <p:cBhvr>
                                        <p:cTn id="27" dur="500"/>
                                        <p:tgtEl>
                                          <p:spTgt spid="13315">
                                            <p:txEl>
                                              <p:pRg st="5" end="5"/>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0" presetClass="entr" presetSubtype="0" fill="hold" nodeType="clickEffect">
                                  <p:stCondLst>
                                    <p:cond delay="0"/>
                                  </p:stCondLst>
                                  <p:childTnLst>
                                    <p:set>
                                      <p:cBhvr>
                                        <p:cTn id="31" dur="1" fill="hold">
                                          <p:stCondLst>
                                            <p:cond delay="0"/>
                                          </p:stCondLst>
                                        </p:cTn>
                                        <p:tgtEl>
                                          <p:spTgt spid="13315">
                                            <p:txEl>
                                              <p:pRg st="6" end="6"/>
                                            </p:txEl>
                                          </p:spTgt>
                                        </p:tgtEl>
                                        <p:attrNameLst>
                                          <p:attrName>style.visibility</p:attrName>
                                        </p:attrNameLst>
                                      </p:cBhvr>
                                      <p:to>
                                        <p:strVal val="visible"/>
                                      </p:to>
                                    </p:set>
                                    <p:animEffect transition="in" filter="fade">
                                      <p:cBhvr>
                                        <p:cTn id="32" dur="500"/>
                                        <p:tgtEl>
                                          <p:spTgt spid="1331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96ED5-86B6-416E-A230-FDEEB96BA255}"/>
              </a:ext>
            </a:extLst>
          </p:cNvPr>
          <p:cNvSpPr>
            <a:spLocks noGrp="1"/>
          </p:cNvSpPr>
          <p:nvPr>
            <p:ph type="title"/>
          </p:nvPr>
        </p:nvSpPr>
        <p:spPr/>
        <p:txBody>
          <a:bodyPr rtlCol="0">
            <a:normAutofit/>
          </a:bodyPr>
          <a:lstStyle/>
          <a:p>
            <a:pPr eaLnBrk="1" fontAlgn="auto" hangingPunct="1">
              <a:spcAft>
                <a:spcPts val="0"/>
              </a:spcAft>
              <a:defRPr/>
            </a:pPr>
            <a:r>
              <a:rPr lang="en-US" sz="6600" dirty="0">
                <a:solidFill>
                  <a:schemeClr val="tx1">
                    <a:lumMod val="75000"/>
                    <a:lumOff val="25000"/>
                  </a:schemeClr>
                </a:solidFill>
              </a:rPr>
              <a:t>Do not come to class sick!</a:t>
            </a:r>
          </a:p>
        </p:txBody>
      </p:sp>
      <p:sp>
        <p:nvSpPr>
          <p:cNvPr id="3" name="Content Placeholder 2">
            <a:extLst>
              <a:ext uri="{FF2B5EF4-FFF2-40B4-BE49-F238E27FC236}">
                <a16:creationId xmlns:a16="http://schemas.microsoft.com/office/drawing/2014/main" id="{77EDACF1-B6FF-4A35-9CB3-B03771673DA6}"/>
              </a:ext>
            </a:extLst>
          </p:cNvPr>
          <p:cNvSpPr>
            <a:spLocks noGrp="1"/>
          </p:cNvSpPr>
          <p:nvPr>
            <p:ph idx="1"/>
          </p:nvPr>
        </p:nvSpPr>
        <p:spPr>
          <a:xfrm>
            <a:off x="838200" y="1825625"/>
            <a:ext cx="10930247" cy="4351338"/>
          </a:xfrm>
        </p:spPr>
        <p:txBody>
          <a:bodyPr rtlCol="0">
            <a:normAutofit/>
          </a:bodyPr>
          <a:lstStyle/>
          <a:p>
            <a:pPr marL="0" indent="0" eaLnBrk="1" fontAlgn="auto" hangingPunct="1">
              <a:spcAft>
                <a:spcPts val="0"/>
              </a:spcAft>
              <a:buFont typeface="Arial" panose="020B0604020202020204" pitchFamily="34" charset="0"/>
              <a:buNone/>
              <a:defRPr/>
            </a:pPr>
            <a:r>
              <a:rPr lang="en-US" altLang="en-US" b="1" dirty="0">
                <a:solidFill>
                  <a:schemeClr val="tx1">
                    <a:lumMod val="75000"/>
                    <a:lumOff val="25000"/>
                  </a:schemeClr>
                </a:solidFill>
              </a:rPr>
              <a:t>If you feel off or not right for any reason, do not come to class.</a:t>
            </a:r>
          </a:p>
          <a:p>
            <a:pPr marL="0" indent="0" eaLnBrk="1" fontAlgn="auto" hangingPunct="1">
              <a:spcAft>
                <a:spcPts val="0"/>
              </a:spcAft>
              <a:buFont typeface="Arial" panose="020B0604020202020204" pitchFamily="34" charset="0"/>
              <a:buNone/>
              <a:defRPr/>
            </a:pPr>
            <a:endParaRPr lang="en-US" altLang="en-US" b="1" dirty="0">
              <a:solidFill>
                <a:schemeClr val="tx1">
                  <a:lumMod val="75000"/>
                  <a:lumOff val="25000"/>
                </a:schemeClr>
              </a:solidFill>
            </a:endParaRPr>
          </a:p>
          <a:p>
            <a:pPr marL="0" indent="0" eaLnBrk="1" fontAlgn="auto" hangingPunct="1">
              <a:spcAft>
                <a:spcPts val="0"/>
              </a:spcAft>
              <a:buFont typeface="Arial" panose="020B0604020202020204" pitchFamily="34" charset="0"/>
              <a:buNone/>
              <a:defRPr/>
            </a:pPr>
            <a:r>
              <a:rPr lang="en-US" altLang="en-US" b="1" dirty="0">
                <a:solidFill>
                  <a:schemeClr val="tx1">
                    <a:lumMod val="75000"/>
                    <a:lumOff val="25000"/>
                  </a:schemeClr>
                </a:solidFill>
              </a:rPr>
              <a:t>There is </a:t>
            </a:r>
            <a:r>
              <a:rPr lang="en-US" altLang="en-US" b="1" dirty="0">
                <a:solidFill>
                  <a:schemeClr val="accent2"/>
                </a:solidFill>
              </a:rPr>
              <a:t>NO penalty </a:t>
            </a:r>
            <a:r>
              <a:rPr lang="en-US" altLang="en-US" b="1" dirty="0">
                <a:solidFill>
                  <a:schemeClr val="tx1">
                    <a:lumMod val="75000"/>
                    <a:lumOff val="25000"/>
                  </a:schemeClr>
                </a:solidFill>
              </a:rPr>
              <a:t>for not coming to class.</a:t>
            </a:r>
          </a:p>
          <a:p>
            <a:pPr marL="0" indent="0" eaLnBrk="1" fontAlgn="auto" hangingPunct="1">
              <a:spcAft>
                <a:spcPts val="0"/>
              </a:spcAft>
              <a:buFont typeface="Arial" panose="020B0604020202020204" pitchFamily="34" charset="0"/>
              <a:buNone/>
              <a:defRPr/>
            </a:pPr>
            <a:endParaRPr lang="en-US" altLang="en-US" b="1" dirty="0">
              <a:solidFill>
                <a:schemeClr val="tx1">
                  <a:lumMod val="75000"/>
                  <a:lumOff val="25000"/>
                </a:schemeClr>
              </a:solidFill>
            </a:endParaRPr>
          </a:p>
          <a:p>
            <a:pPr marL="0" indent="0" eaLnBrk="1" fontAlgn="auto" hangingPunct="1">
              <a:spcAft>
                <a:spcPts val="0"/>
              </a:spcAft>
              <a:buFont typeface="Arial" panose="020B0604020202020204" pitchFamily="34" charset="0"/>
              <a:buNone/>
              <a:defRPr/>
            </a:pPr>
            <a:r>
              <a:rPr lang="en-US" altLang="en-US" b="1" dirty="0">
                <a:solidFill>
                  <a:schemeClr val="tx1">
                    <a:lumMod val="75000"/>
                    <a:lumOff val="25000"/>
                  </a:schemeClr>
                </a:solidFill>
              </a:rPr>
              <a:t>Class slides are posted before every lecture.</a:t>
            </a:r>
          </a:p>
          <a:p>
            <a:pPr marL="0" indent="0" eaLnBrk="1" fontAlgn="auto" hangingPunct="1">
              <a:spcAft>
                <a:spcPts val="0"/>
              </a:spcAft>
              <a:buFont typeface="Arial" panose="020B0604020202020204" pitchFamily="34" charset="0"/>
              <a:buNone/>
              <a:defRPr/>
            </a:pPr>
            <a:endParaRPr lang="en-US" altLang="en-US" b="1" dirty="0">
              <a:solidFill>
                <a:schemeClr val="tx1">
                  <a:lumMod val="75000"/>
                  <a:lumOff val="25000"/>
                </a:schemeClr>
              </a:solidFill>
            </a:endParaRPr>
          </a:p>
          <a:p>
            <a:pPr marL="0" indent="0" eaLnBrk="1" fontAlgn="auto" hangingPunct="1">
              <a:spcAft>
                <a:spcPts val="0"/>
              </a:spcAft>
              <a:buNone/>
              <a:defRPr/>
            </a:pPr>
            <a:r>
              <a:rPr lang="en-US" altLang="en-US" b="1" dirty="0">
                <a:solidFill>
                  <a:schemeClr val="tx1">
                    <a:lumMod val="75000"/>
                    <a:lumOff val="25000"/>
                  </a:schemeClr>
                </a:solidFill>
              </a:rPr>
              <a:t>Class lectures will be </a:t>
            </a:r>
            <a:r>
              <a:rPr lang="en-US" altLang="en-US" b="1" dirty="0">
                <a:solidFill>
                  <a:schemeClr val="accent2"/>
                </a:solidFill>
              </a:rPr>
              <a:t>recorded</a:t>
            </a:r>
            <a:r>
              <a:rPr lang="en-US" altLang="en-US" b="1" dirty="0">
                <a:solidFill>
                  <a:schemeClr val="tx1">
                    <a:lumMod val="75000"/>
                    <a:lumOff val="25000"/>
                  </a:schemeClr>
                </a:solidFill>
              </a:rPr>
              <a:t> and shared on an as-needed basis in case of absence. It is against </a:t>
            </a:r>
            <a:r>
              <a:rPr lang="en-US" altLang="en-US" b="1" dirty="0" err="1">
                <a:solidFill>
                  <a:schemeClr val="tx1">
                    <a:lumMod val="75000"/>
                    <a:lumOff val="25000"/>
                  </a:schemeClr>
                </a:solidFill>
              </a:rPr>
              <a:t>DigiPen</a:t>
            </a:r>
            <a:r>
              <a:rPr lang="en-US" altLang="en-US" b="1" dirty="0">
                <a:solidFill>
                  <a:schemeClr val="tx1">
                    <a:lumMod val="75000"/>
                    <a:lumOff val="25000"/>
                  </a:schemeClr>
                </a:solidFill>
              </a:rPr>
              <a:t> policy to stream this class.</a:t>
            </a:r>
          </a:p>
          <a:p>
            <a:pPr marL="0" indent="0" eaLnBrk="1" fontAlgn="auto" hangingPunct="1">
              <a:spcAft>
                <a:spcPts val="0"/>
              </a:spcAft>
              <a:buFont typeface="Arial" panose="020B0604020202020204" pitchFamily="34" charset="0"/>
              <a:buNone/>
              <a:defRPr/>
            </a:pPr>
            <a:endParaRPr lang="en-US" altLang="en-US" dirty="0">
              <a:solidFill>
                <a:schemeClr val="tx1">
                  <a:lumMod val="75000"/>
                  <a:lumOff val="25000"/>
                </a:schemeClr>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52B129-B4A9-43B3-A0E3-E5670CB38AB9}"/>
              </a:ext>
            </a:extLst>
          </p:cNvPr>
          <p:cNvSpPr>
            <a:spLocks noGrp="1"/>
          </p:cNvSpPr>
          <p:nvPr>
            <p:ph type="title"/>
          </p:nvPr>
        </p:nvSpPr>
        <p:spPr/>
        <p:txBody>
          <a:bodyPr rtlCol="0">
            <a:normAutofit/>
          </a:bodyPr>
          <a:lstStyle/>
          <a:p>
            <a:pPr eaLnBrk="1" fontAlgn="auto" hangingPunct="1">
              <a:spcAft>
                <a:spcPts val="0"/>
              </a:spcAft>
              <a:defRPr/>
            </a:pPr>
            <a:r>
              <a:rPr lang="en-US" sz="6600" dirty="0">
                <a:solidFill>
                  <a:schemeClr val="tx1">
                    <a:lumMod val="75000"/>
                    <a:lumOff val="25000"/>
                  </a:schemeClr>
                </a:solidFill>
              </a:rPr>
              <a:t>Turning in projects</a:t>
            </a:r>
          </a:p>
        </p:txBody>
      </p:sp>
      <p:sp>
        <p:nvSpPr>
          <p:cNvPr id="3" name="Content Placeholder 2">
            <a:extLst>
              <a:ext uri="{FF2B5EF4-FFF2-40B4-BE49-F238E27FC236}">
                <a16:creationId xmlns:a16="http://schemas.microsoft.com/office/drawing/2014/main" id="{CF99A0C4-31DF-48B0-802D-91D8F0E1601D}"/>
              </a:ext>
            </a:extLst>
          </p:cNvPr>
          <p:cNvSpPr>
            <a:spLocks noGrp="1"/>
          </p:cNvSpPr>
          <p:nvPr>
            <p:ph idx="1"/>
          </p:nvPr>
        </p:nvSpPr>
        <p:spPr>
          <a:xfrm>
            <a:off x="1966913" y="1846263"/>
            <a:ext cx="9988550" cy="4799012"/>
          </a:xfrm>
        </p:spPr>
        <p:txBody>
          <a:bodyPr/>
          <a:lstStyle/>
          <a:p>
            <a:pPr marL="0" indent="0" eaLnBrk="1" hangingPunct="1">
              <a:lnSpc>
                <a:spcPct val="80000"/>
              </a:lnSpc>
              <a:buNone/>
            </a:pPr>
            <a:r>
              <a:rPr lang="en-US" altLang="en-US" b="1" dirty="0"/>
              <a:t>Written Assignment </a:t>
            </a:r>
            <a:r>
              <a:rPr lang="en-US" altLang="en-US" dirty="0"/>
              <a:t>(5%)</a:t>
            </a:r>
            <a:endParaRPr lang="en-US" altLang="en-US" b="1" dirty="0"/>
          </a:p>
          <a:p>
            <a:pPr marL="0" indent="0" eaLnBrk="1" hangingPunct="1">
              <a:lnSpc>
                <a:spcPct val="80000"/>
              </a:lnSpc>
              <a:buFont typeface="Arial" panose="020B0604020202020204" pitchFamily="34" charset="0"/>
              <a:buNone/>
            </a:pPr>
            <a:r>
              <a:rPr lang="en-US" altLang="en-US" b="1" dirty="0"/>
              <a:t>Project 1: </a:t>
            </a:r>
            <a:r>
              <a:rPr lang="en-US" altLang="en-US" dirty="0"/>
              <a:t>AI Architecture (15%)</a:t>
            </a:r>
          </a:p>
          <a:p>
            <a:pPr marL="0" indent="0" eaLnBrk="1" hangingPunct="1">
              <a:lnSpc>
                <a:spcPct val="80000"/>
              </a:lnSpc>
              <a:buFont typeface="Arial" panose="020B0604020202020204" pitchFamily="34" charset="0"/>
              <a:buNone/>
            </a:pPr>
            <a:r>
              <a:rPr lang="en-US" altLang="en-US" b="1" dirty="0"/>
              <a:t>Project 2:</a:t>
            </a:r>
            <a:r>
              <a:rPr lang="en-US" altLang="en-US" dirty="0"/>
              <a:t> A* Pathfinding (15%)</a:t>
            </a:r>
          </a:p>
          <a:p>
            <a:pPr marL="0" indent="0" eaLnBrk="1" hangingPunct="1">
              <a:lnSpc>
                <a:spcPct val="80000"/>
              </a:lnSpc>
              <a:buFont typeface="Arial" panose="020B0604020202020204" pitchFamily="34" charset="0"/>
              <a:buNone/>
            </a:pPr>
            <a:r>
              <a:rPr lang="en-US" altLang="en-US" b="1" dirty="0"/>
              <a:t>Project 3:</a:t>
            </a:r>
            <a:r>
              <a:rPr lang="en-US" altLang="en-US" dirty="0"/>
              <a:t> Terrain Analysis (15%)</a:t>
            </a:r>
            <a:endParaRPr lang="en-US" altLang="en-US" sz="1800" dirty="0"/>
          </a:p>
          <a:p>
            <a:pPr marL="0" indent="0" eaLnBrk="1" hangingPunct="1">
              <a:lnSpc>
                <a:spcPct val="80000"/>
              </a:lnSpc>
              <a:buFont typeface="Arial" panose="020B0604020202020204" pitchFamily="34" charset="0"/>
              <a:buNone/>
            </a:pPr>
            <a:endParaRPr lang="en-US" altLang="en-US" sz="1050" dirty="0"/>
          </a:p>
          <a:p>
            <a:pPr marL="0" indent="0" eaLnBrk="1" hangingPunct="1">
              <a:lnSpc>
                <a:spcPct val="80000"/>
              </a:lnSpc>
              <a:buFont typeface="Arial" panose="020B0604020202020204" pitchFamily="34" charset="0"/>
              <a:buNone/>
            </a:pPr>
            <a:r>
              <a:rPr lang="en-US" altLang="en-US" dirty="0"/>
              <a:t>Submit projects through Moodle</a:t>
            </a:r>
          </a:p>
          <a:p>
            <a:pPr lvl="1" eaLnBrk="1" hangingPunct="1">
              <a:lnSpc>
                <a:spcPct val="80000"/>
              </a:lnSpc>
            </a:pPr>
            <a:r>
              <a:rPr lang="en-US" altLang="en-US" dirty="0"/>
              <a:t>Due date is before class</a:t>
            </a:r>
            <a:endParaRPr lang="en-US" altLang="en-US" sz="1600" dirty="0"/>
          </a:p>
          <a:p>
            <a:pPr marL="0" indent="0" eaLnBrk="1" hangingPunct="1">
              <a:lnSpc>
                <a:spcPct val="80000"/>
              </a:lnSpc>
              <a:buFont typeface="Arial" panose="020B0604020202020204" pitchFamily="34" charset="0"/>
              <a:buNone/>
            </a:pPr>
            <a:r>
              <a:rPr lang="en-US" altLang="en-US" dirty="0"/>
              <a:t>Late projects will be penalized</a:t>
            </a:r>
          </a:p>
          <a:p>
            <a:pPr lvl="1" eaLnBrk="1" hangingPunct="1">
              <a:lnSpc>
                <a:spcPct val="80000"/>
              </a:lnSpc>
            </a:pPr>
            <a:r>
              <a:rPr lang="en-US" altLang="en-US" b="1" dirty="0"/>
              <a:t>10% penalty for every 24 hours late (71.99 hours late = -30%)</a:t>
            </a:r>
            <a:endParaRPr lang="en-US" altLang="en-US" dirty="0"/>
          </a:p>
          <a:p>
            <a:pPr marL="0" indent="0" eaLnBrk="1" hangingPunct="1">
              <a:lnSpc>
                <a:spcPct val="80000"/>
              </a:lnSpc>
              <a:buFont typeface="Arial" panose="020B0604020202020204" pitchFamily="34" charset="0"/>
              <a:buNone/>
            </a:pPr>
            <a:r>
              <a:rPr lang="en-US" altLang="en-US" dirty="0"/>
              <a:t>Extra credit offered</a:t>
            </a:r>
          </a:p>
          <a:p>
            <a:pPr lvl="1" eaLnBrk="1" hangingPunct="1">
              <a:lnSpc>
                <a:spcPct val="80000"/>
              </a:lnSpc>
            </a:pPr>
            <a:r>
              <a:rPr lang="en-US" altLang="en-US" dirty="0"/>
              <a:t>Only as extensions of the three projects</a:t>
            </a:r>
          </a:p>
        </p:txBody>
      </p:sp>
      <p:pic>
        <p:nvPicPr>
          <p:cNvPr id="10244" name="Picture 2">
            <a:extLst>
              <a:ext uri="{FF2B5EF4-FFF2-40B4-BE49-F238E27FC236}">
                <a16:creationId xmlns:a16="http://schemas.microsoft.com/office/drawing/2014/main" id="{6FBB5602-5707-42B5-8BE8-21BDC67D33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07538" y="274638"/>
            <a:ext cx="1951037" cy="150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fade">
                                      <p:cBhvr>
                                        <p:cTn id="21" dur="500"/>
                                        <p:tgtEl>
                                          <p:spTgt spid="3">
                                            <p:txEl>
                                              <p:pRg st="5" end="5"/>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fade">
                                      <p:cBhvr>
                                        <p:cTn id="24" dur="500"/>
                                        <p:tgtEl>
                                          <p:spTgt spid="3">
                                            <p:txEl>
                                              <p:pRg st="6" end="6"/>
                                            </p:txEl>
                                          </p:spTgt>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10" presetClass="entr" presetSubtype="0" fill="hold"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animEffect transition="in" filter="fade">
                                      <p:cBhvr>
                                        <p:cTn id="29" dur="500"/>
                                        <p:tgtEl>
                                          <p:spTgt spid="3">
                                            <p:txEl>
                                              <p:pRg st="7" end="7"/>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3">
                                            <p:txEl>
                                              <p:pRg st="8" end="8"/>
                                            </p:txEl>
                                          </p:spTgt>
                                        </p:tgtEl>
                                        <p:attrNameLst>
                                          <p:attrName>style.visibility</p:attrName>
                                        </p:attrNameLst>
                                      </p:cBhvr>
                                      <p:to>
                                        <p:strVal val="visible"/>
                                      </p:to>
                                    </p:set>
                                    <p:animEffect transition="in" filter="fade">
                                      <p:cBhvr>
                                        <p:cTn id="32" dur="500"/>
                                        <p:tgtEl>
                                          <p:spTgt spid="3">
                                            <p:txEl>
                                              <p:pRg st="8" end="8"/>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9" end="9"/>
                                            </p:txEl>
                                          </p:spTgt>
                                        </p:tgtEl>
                                        <p:attrNameLst>
                                          <p:attrName>style.visibility</p:attrName>
                                        </p:attrNameLst>
                                      </p:cBhvr>
                                      <p:to>
                                        <p:strVal val="visible"/>
                                      </p:to>
                                    </p:set>
                                    <p:animEffect transition="in" filter="fade">
                                      <p:cBhvr>
                                        <p:cTn id="37" dur="500"/>
                                        <p:tgtEl>
                                          <p:spTgt spid="3">
                                            <p:txEl>
                                              <p:pRg st="9" end="9"/>
                                            </p:txEl>
                                          </p:spTgt>
                                        </p:tgtEl>
                                      </p:cBhvr>
                                    </p:animEffect>
                                  </p:childTnLst>
                                </p:cTn>
                              </p:par>
                              <p:par>
                                <p:cTn id="38" presetID="10" presetClass="entr" presetSubtype="0" fill="hold" nodeType="withEffect">
                                  <p:stCondLst>
                                    <p:cond delay="0"/>
                                  </p:stCondLst>
                                  <p:childTnLst>
                                    <p:set>
                                      <p:cBhvr>
                                        <p:cTn id="39" dur="1" fill="hold">
                                          <p:stCondLst>
                                            <p:cond delay="0"/>
                                          </p:stCondLst>
                                        </p:cTn>
                                        <p:tgtEl>
                                          <p:spTgt spid="3">
                                            <p:txEl>
                                              <p:pRg st="10" end="10"/>
                                            </p:txEl>
                                          </p:spTgt>
                                        </p:tgtEl>
                                        <p:attrNameLst>
                                          <p:attrName>style.visibility</p:attrName>
                                        </p:attrNameLst>
                                      </p:cBhvr>
                                      <p:to>
                                        <p:strVal val="visible"/>
                                      </p:to>
                                    </p:set>
                                    <p:animEffect transition="in" filter="fade">
                                      <p:cBhvr>
                                        <p:cTn id="40"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FD21E-69A9-42BD-AD8D-89E34C4010BD}"/>
              </a:ext>
            </a:extLst>
          </p:cNvPr>
          <p:cNvSpPr>
            <a:spLocks noGrp="1"/>
          </p:cNvSpPr>
          <p:nvPr>
            <p:ph type="title"/>
          </p:nvPr>
        </p:nvSpPr>
        <p:spPr/>
        <p:txBody>
          <a:bodyPr rtlCol="0">
            <a:normAutofit/>
          </a:bodyPr>
          <a:lstStyle/>
          <a:p>
            <a:pPr eaLnBrk="1" fontAlgn="auto" hangingPunct="1">
              <a:spcAft>
                <a:spcPts val="0"/>
              </a:spcAft>
              <a:defRPr/>
            </a:pPr>
            <a:r>
              <a:rPr lang="en-US" sz="6600" dirty="0">
                <a:solidFill>
                  <a:schemeClr val="tx1">
                    <a:lumMod val="75000"/>
                    <a:lumOff val="25000"/>
                  </a:schemeClr>
                </a:solidFill>
              </a:rPr>
              <a:t>Research Project</a:t>
            </a:r>
          </a:p>
        </p:txBody>
      </p:sp>
      <p:sp>
        <p:nvSpPr>
          <p:cNvPr id="3" name="Content Placeholder 2">
            <a:extLst>
              <a:ext uri="{FF2B5EF4-FFF2-40B4-BE49-F238E27FC236}">
                <a16:creationId xmlns:a16="http://schemas.microsoft.com/office/drawing/2014/main" id="{5F12ADDF-6BA0-4FA0-9603-3DAB7E8F952E}"/>
              </a:ext>
            </a:extLst>
          </p:cNvPr>
          <p:cNvSpPr>
            <a:spLocks noGrp="1"/>
          </p:cNvSpPr>
          <p:nvPr>
            <p:ph idx="1"/>
          </p:nvPr>
        </p:nvSpPr>
        <p:spPr>
          <a:xfrm>
            <a:off x="1096963" y="1846263"/>
            <a:ext cx="10807700" cy="4508500"/>
          </a:xfrm>
        </p:spPr>
        <p:txBody>
          <a:bodyPr rtlCol="0">
            <a:normAutofit/>
          </a:bodyPr>
          <a:lstStyle/>
          <a:p>
            <a:pPr marL="0" indent="0" eaLnBrk="1" fontAlgn="auto" hangingPunct="1">
              <a:lnSpc>
                <a:spcPct val="80000"/>
              </a:lnSpc>
              <a:spcAft>
                <a:spcPts val="0"/>
              </a:spcAft>
              <a:buFont typeface="Arial" panose="020B0604020202020204" pitchFamily="34" charset="0"/>
              <a:buNone/>
              <a:defRPr/>
            </a:pPr>
            <a:r>
              <a:rPr lang="en-US" altLang="en-US" sz="3600" b="1" dirty="0">
                <a:solidFill>
                  <a:schemeClr val="tx1">
                    <a:lumMod val="75000"/>
                    <a:lumOff val="25000"/>
                  </a:schemeClr>
                </a:solidFill>
              </a:rPr>
              <a:t>Research a game AI topic of your choice</a:t>
            </a:r>
          </a:p>
          <a:p>
            <a:pPr marL="384048" lvl="1" indent="-182880" eaLnBrk="1" fontAlgn="auto" hangingPunct="1">
              <a:lnSpc>
                <a:spcPct val="80000"/>
              </a:lnSpc>
              <a:spcAft>
                <a:spcPts val="0"/>
              </a:spcAft>
              <a:defRPr/>
            </a:pPr>
            <a:r>
              <a:rPr lang="en-US" altLang="en-US" sz="3200" dirty="0">
                <a:solidFill>
                  <a:schemeClr val="tx1">
                    <a:lumMod val="75000"/>
                    <a:lumOff val="25000"/>
                  </a:schemeClr>
                </a:solidFill>
              </a:rPr>
              <a:t> Code demo that shows concept</a:t>
            </a:r>
          </a:p>
          <a:p>
            <a:pPr marL="384048" lvl="1" indent="-182880" eaLnBrk="1" fontAlgn="auto" hangingPunct="1">
              <a:lnSpc>
                <a:spcPct val="80000"/>
              </a:lnSpc>
              <a:spcAft>
                <a:spcPts val="0"/>
              </a:spcAft>
              <a:defRPr/>
            </a:pPr>
            <a:r>
              <a:rPr lang="en-US" altLang="en-US" sz="3200" dirty="0">
                <a:solidFill>
                  <a:schemeClr val="tx1">
                    <a:lumMod val="75000"/>
                    <a:lumOff val="25000"/>
                  </a:schemeClr>
                </a:solidFill>
              </a:rPr>
              <a:t> Presentation is 10 minutes (explanation &amp; demo)</a:t>
            </a:r>
          </a:p>
          <a:p>
            <a:pPr marL="384048" lvl="1" indent="-182880" eaLnBrk="1" fontAlgn="auto" hangingPunct="1">
              <a:lnSpc>
                <a:spcPct val="80000"/>
              </a:lnSpc>
              <a:spcAft>
                <a:spcPts val="0"/>
              </a:spcAft>
              <a:defRPr/>
            </a:pPr>
            <a:r>
              <a:rPr lang="en-US" altLang="en-US" sz="3200" dirty="0">
                <a:solidFill>
                  <a:schemeClr val="tx1">
                    <a:lumMod val="75000"/>
                    <a:lumOff val="25000"/>
                  </a:schemeClr>
                </a:solidFill>
              </a:rPr>
              <a:t> Research paper (5+ pages in style of Game AI Pro article)</a:t>
            </a:r>
          </a:p>
          <a:p>
            <a:pPr marL="566928" lvl="2" indent="-182880" eaLnBrk="1" fontAlgn="auto" hangingPunct="1">
              <a:lnSpc>
                <a:spcPct val="80000"/>
              </a:lnSpc>
              <a:spcAft>
                <a:spcPts val="0"/>
              </a:spcAft>
              <a:defRPr/>
            </a:pPr>
            <a:r>
              <a:rPr lang="en-US" altLang="en-US" sz="2400" dirty="0">
                <a:solidFill>
                  <a:schemeClr val="tx1">
                    <a:lumMod val="75000"/>
                    <a:lumOff val="25000"/>
                  </a:schemeClr>
                </a:solidFill>
              </a:rPr>
              <a:t> Graduate students 10+ pages, graded at professional level</a:t>
            </a:r>
          </a:p>
          <a:p>
            <a:pPr marL="384048" lvl="1" indent="-182880" eaLnBrk="1" fontAlgn="auto" hangingPunct="1">
              <a:lnSpc>
                <a:spcPct val="80000"/>
              </a:lnSpc>
              <a:spcAft>
                <a:spcPts val="0"/>
              </a:spcAft>
              <a:defRPr/>
            </a:pPr>
            <a:endParaRPr lang="en-US" altLang="en-US" sz="2800" b="1" dirty="0">
              <a:solidFill>
                <a:schemeClr val="tx1">
                  <a:lumMod val="75000"/>
                  <a:lumOff val="25000"/>
                </a:schemeClr>
              </a:solidFill>
            </a:endParaRPr>
          </a:p>
          <a:p>
            <a:pPr marL="201168" lvl="1" indent="0" eaLnBrk="1" fontAlgn="auto" hangingPunct="1">
              <a:lnSpc>
                <a:spcPct val="80000"/>
              </a:lnSpc>
              <a:spcAft>
                <a:spcPts val="0"/>
              </a:spcAft>
              <a:buFont typeface="Arial" panose="020B0604020202020204" pitchFamily="34" charset="0"/>
              <a:buNone/>
              <a:defRPr/>
            </a:pPr>
            <a:r>
              <a:rPr lang="en-US" altLang="en-US" sz="3200" b="1" dirty="0">
                <a:solidFill>
                  <a:schemeClr val="tx1">
                    <a:lumMod val="75000"/>
                    <a:lumOff val="25000"/>
                  </a:schemeClr>
                </a:solidFill>
              </a:rPr>
              <a:t>25% of grade</a:t>
            </a:r>
          </a:p>
          <a:p>
            <a:pPr marL="566928" lvl="2" indent="-182880" eaLnBrk="1" fontAlgn="auto" hangingPunct="1">
              <a:lnSpc>
                <a:spcPct val="80000"/>
              </a:lnSpc>
              <a:spcAft>
                <a:spcPts val="0"/>
              </a:spcAft>
              <a:defRPr/>
            </a:pPr>
            <a:r>
              <a:rPr lang="en-US" altLang="en-US" sz="2800" dirty="0">
                <a:solidFill>
                  <a:schemeClr val="tx1">
                    <a:lumMod val="75000"/>
                    <a:lumOff val="25000"/>
                  </a:schemeClr>
                </a:solidFill>
              </a:rPr>
              <a:t> 8% demo, 8% presentation, 8% paper, 1% proposal</a:t>
            </a:r>
          </a:p>
          <a:p>
            <a:pPr marL="566928" lvl="2" indent="-182880" eaLnBrk="1" fontAlgn="auto" hangingPunct="1">
              <a:lnSpc>
                <a:spcPct val="80000"/>
              </a:lnSpc>
              <a:spcAft>
                <a:spcPts val="0"/>
              </a:spcAft>
              <a:defRPr/>
            </a:pPr>
            <a:r>
              <a:rPr lang="en-US" altLang="en-US" sz="2800" dirty="0">
                <a:solidFill>
                  <a:schemeClr val="tx1">
                    <a:lumMod val="75000"/>
                    <a:lumOff val="25000"/>
                  </a:schemeClr>
                </a:solidFill>
              </a:rPr>
              <a:t>Postponed demos/presentations penalized by 10% per day</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fade">
                                      <p:cBhvr>
                                        <p:cTn id="30" dur="500"/>
                                        <p:tgtEl>
                                          <p:spTgt spid="3">
                                            <p:txEl>
                                              <p:pRg st="7" end="7"/>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fade">
                                      <p:cBhvr>
                                        <p:cTn id="33"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D762AF-50F7-482B-AA8D-96465CFA89DF}"/>
              </a:ext>
            </a:extLst>
          </p:cNvPr>
          <p:cNvSpPr>
            <a:spLocks noGrp="1"/>
          </p:cNvSpPr>
          <p:nvPr>
            <p:ph type="title"/>
          </p:nvPr>
        </p:nvSpPr>
        <p:spPr/>
        <p:txBody>
          <a:bodyPr rtlCol="0">
            <a:normAutofit/>
          </a:bodyPr>
          <a:lstStyle/>
          <a:p>
            <a:pPr eaLnBrk="1" fontAlgn="auto" hangingPunct="1">
              <a:spcAft>
                <a:spcPts val="0"/>
              </a:spcAft>
              <a:defRPr/>
            </a:pPr>
            <a:r>
              <a:rPr lang="en-US" sz="6600" dirty="0">
                <a:solidFill>
                  <a:schemeClr val="tx1">
                    <a:lumMod val="75000"/>
                    <a:lumOff val="25000"/>
                  </a:schemeClr>
                </a:solidFill>
              </a:rPr>
              <a:t>Final</a:t>
            </a:r>
          </a:p>
        </p:txBody>
      </p:sp>
      <p:sp>
        <p:nvSpPr>
          <p:cNvPr id="18435" name="Content Placeholder 2">
            <a:extLst>
              <a:ext uri="{FF2B5EF4-FFF2-40B4-BE49-F238E27FC236}">
                <a16:creationId xmlns:a16="http://schemas.microsoft.com/office/drawing/2014/main" id="{2F927539-FB08-4916-B59B-B77E652CE599}"/>
              </a:ext>
            </a:extLst>
          </p:cNvPr>
          <p:cNvSpPr>
            <a:spLocks noGrp="1"/>
          </p:cNvSpPr>
          <p:nvPr>
            <p:ph idx="1"/>
          </p:nvPr>
        </p:nvSpPr>
        <p:spPr>
          <a:xfrm>
            <a:off x="1411288" y="2320925"/>
            <a:ext cx="9942512" cy="3856038"/>
          </a:xfrm>
        </p:spPr>
        <p:txBody>
          <a:bodyPr rtlCol="0">
            <a:normAutofit/>
          </a:bodyPr>
          <a:lstStyle/>
          <a:p>
            <a:pPr marL="0" indent="0" eaLnBrk="1" fontAlgn="auto" hangingPunct="1">
              <a:spcAft>
                <a:spcPts val="0"/>
              </a:spcAft>
              <a:buFont typeface="Arial" panose="020B0604020202020204" pitchFamily="34" charset="0"/>
              <a:buNone/>
              <a:defRPr/>
            </a:pPr>
            <a:r>
              <a:rPr lang="en-US" altLang="en-US" sz="3600" b="1" dirty="0">
                <a:solidFill>
                  <a:schemeClr val="tx1">
                    <a:lumMod val="75000"/>
                    <a:lumOff val="25000"/>
                  </a:schemeClr>
                </a:solidFill>
              </a:rPr>
              <a:t>8 page Final (25%)</a:t>
            </a:r>
          </a:p>
          <a:p>
            <a:pPr lvl="1" eaLnBrk="1" fontAlgn="auto" hangingPunct="1">
              <a:spcAft>
                <a:spcPts val="0"/>
              </a:spcAft>
              <a:defRPr/>
            </a:pPr>
            <a:r>
              <a:rPr lang="en-US" altLang="en-US" sz="3200" dirty="0">
                <a:solidFill>
                  <a:schemeClr val="tx1">
                    <a:lumMod val="75000"/>
                    <a:lumOff val="25000"/>
                  </a:schemeClr>
                </a:solidFill>
              </a:rPr>
              <a:t>Fill-in-the-blank, Multiple choice</a:t>
            </a:r>
          </a:p>
          <a:p>
            <a:pPr lvl="1" eaLnBrk="1" fontAlgn="auto" hangingPunct="1">
              <a:spcAft>
                <a:spcPts val="0"/>
              </a:spcAft>
              <a:defRPr/>
            </a:pPr>
            <a:r>
              <a:rPr lang="en-US" altLang="en-US" sz="3200" dirty="0">
                <a:solidFill>
                  <a:schemeClr val="tx1">
                    <a:lumMod val="75000"/>
                    <a:lumOff val="25000"/>
                  </a:schemeClr>
                </a:solidFill>
              </a:rPr>
              <a:t>Draw a picture, Work an algorithm</a:t>
            </a:r>
          </a:p>
          <a:p>
            <a:pPr lvl="1" eaLnBrk="1" fontAlgn="auto" hangingPunct="1">
              <a:spcAft>
                <a:spcPts val="0"/>
              </a:spcAft>
              <a:defRPr/>
            </a:pPr>
            <a:endParaRPr lang="en-US" altLang="en-US" sz="3200" dirty="0">
              <a:solidFill>
                <a:schemeClr val="tx1">
                  <a:lumMod val="75000"/>
                  <a:lumOff val="25000"/>
                </a:schemeClr>
              </a:solidFill>
            </a:endParaRPr>
          </a:p>
          <a:p>
            <a:pPr marL="0" indent="0" eaLnBrk="1" fontAlgn="auto" hangingPunct="1">
              <a:spcAft>
                <a:spcPts val="0"/>
              </a:spcAft>
              <a:buFont typeface="Arial" panose="020B0604020202020204" pitchFamily="34" charset="0"/>
              <a:buNone/>
              <a:defRPr/>
            </a:pPr>
            <a:r>
              <a:rPr lang="en-US" altLang="en-US" sz="3600" b="1" dirty="0">
                <a:solidFill>
                  <a:schemeClr val="tx1">
                    <a:lumMod val="75000"/>
                    <a:lumOff val="25000"/>
                  </a:schemeClr>
                </a:solidFill>
              </a:rPr>
              <a:t>Week 15:</a:t>
            </a:r>
          </a:p>
          <a:p>
            <a:pPr lvl="1" eaLnBrk="1" fontAlgn="auto" hangingPunct="1">
              <a:spcAft>
                <a:spcPts val="0"/>
              </a:spcAft>
              <a:defRPr/>
            </a:pPr>
            <a:r>
              <a:rPr lang="en-US" altLang="en-US" sz="3200" dirty="0">
                <a:solidFill>
                  <a:schemeClr val="tx1">
                    <a:lumMod val="75000"/>
                    <a:lumOff val="25000"/>
                  </a:schemeClr>
                </a:solidFill>
              </a:rPr>
              <a:t>Practice final will be posted on last day of class</a:t>
            </a:r>
            <a:endParaRPr lang="en-US" altLang="en-US" dirty="0"/>
          </a:p>
        </p:txBody>
      </p:sp>
      <p:pic>
        <p:nvPicPr>
          <p:cNvPr id="12292" name="Picture 6">
            <a:extLst>
              <a:ext uri="{FF2B5EF4-FFF2-40B4-BE49-F238E27FC236}">
                <a16:creationId xmlns:a16="http://schemas.microsoft.com/office/drawing/2014/main" id="{FCF18BA9-CC1B-43D7-B50F-A1700432783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80538" y="365125"/>
            <a:ext cx="2374900" cy="189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F83193-05DA-4F5A-BCB3-75EF6B7FD09F}"/>
              </a:ext>
            </a:extLst>
          </p:cNvPr>
          <p:cNvSpPr>
            <a:spLocks noGrp="1"/>
          </p:cNvSpPr>
          <p:nvPr>
            <p:ph type="title"/>
          </p:nvPr>
        </p:nvSpPr>
        <p:spPr/>
        <p:txBody>
          <a:bodyPr rtlCol="0">
            <a:normAutofit/>
          </a:bodyPr>
          <a:lstStyle/>
          <a:p>
            <a:pPr eaLnBrk="1" fontAlgn="auto" hangingPunct="1">
              <a:spcAft>
                <a:spcPts val="0"/>
              </a:spcAft>
              <a:defRPr/>
            </a:pPr>
            <a:r>
              <a:rPr lang="en-US" sz="6600" dirty="0">
                <a:solidFill>
                  <a:schemeClr val="tx1">
                    <a:lumMod val="75000"/>
                    <a:lumOff val="25000"/>
                  </a:schemeClr>
                </a:solidFill>
              </a:rPr>
              <a:t>Academic Dishonesty Policy</a:t>
            </a:r>
          </a:p>
        </p:txBody>
      </p:sp>
      <p:sp>
        <p:nvSpPr>
          <p:cNvPr id="3" name="Content Placeholder 2">
            <a:extLst>
              <a:ext uri="{FF2B5EF4-FFF2-40B4-BE49-F238E27FC236}">
                <a16:creationId xmlns:a16="http://schemas.microsoft.com/office/drawing/2014/main" id="{BF8E3EE3-C7A9-4483-A850-FBA9C55D5139}"/>
              </a:ext>
            </a:extLst>
          </p:cNvPr>
          <p:cNvSpPr>
            <a:spLocks noGrp="1"/>
          </p:cNvSpPr>
          <p:nvPr>
            <p:ph idx="1"/>
          </p:nvPr>
        </p:nvSpPr>
        <p:spPr>
          <a:xfrm>
            <a:off x="1096963" y="1846263"/>
            <a:ext cx="10609262" cy="4564062"/>
          </a:xfrm>
        </p:spPr>
        <p:txBody>
          <a:bodyPr/>
          <a:lstStyle/>
          <a:p>
            <a:pPr marL="0" indent="0" eaLnBrk="1" hangingPunct="1">
              <a:buFont typeface="Arial" panose="020B0604020202020204" pitchFamily="34" charset="0"/>
              <a:buNone/>
            </a:pPr>
            <a:r>
              <a:rPr lang="en-US" altLang="en-US" sz="2400" dirty="0">
                <a:solidFill>
                  <a:schemeClr val="tx1">
                    <a:lumMod val="75000"/>
                    <a:lumOff val="25000"/>
                  </a:schemeClr>
                </a:solidFill>
              </a:rPr>
              <a:t>Academic dishonesty, or cheating, occurs when a person represents someone else’s work as their own or assists another person in doing so.</a:t>
            </a:r>
          </a:p>
          <a:p>
            <a:pPr marL="0" indent="0" eaLnBrk="1" hangingPunct="1">
              <a:buFont typeface="Calibri" panose="020F0502020204030204" pitchFamily="34" charset="0"/>
              <a:buNone/>
            </a:pPr>
            <a:r>
              <a:rPr lang="en-US" altLang="en-US" sz="2400" b="1" dirty="0"/>
              <a:t>All solo coding projects are to be done individually with absolutely no collaboration. </a:t>
            </a:r>
            <a:r>
              <a:rPr lang="en-US" altLang="en-US" sz="2400" dirty="0">
                <a:solidFill>
                  <a:schemeClr val="tx1">
                    <a:lumMod val="75000"/>
                    <a:lumOff val="25000"/>
                  </a:schemeClr>
                </a:solidFill>
              </a:rPr>
              <a:t>It is prohibited to show code to each other. It is prohibited to receive coding or debugging help from other students (past or present). It is prohibited to provide coding or debugging help to other students. Assisting others in cheating is prohibited and will be equally punished.</a:t>
            </a:r>
          </a:p>
          <a:p>
            <a:pPr marL="0" indent="0">
              <a:buFont typeface="Arial" panose="020B0604020202020204" pitchFamily="34" charset="0"/>
              <a:buNone/>
            </a:pPr>
            <a:r>
              <a:rPr lang="en-US" altLang="en-US" sz="2400" b="1" dirty="0"/>
              <a:t>Copying any code or pseudocode from any source, including current or past student projects, online sources, or books is prohibited. </a:t>
            </a:r>
            <a:r>
              <a:rPr lang="en-US" altLang="en-US" sz="2400" dirty="0">
                <a:solidFill>
                  <a:schemeClr val="tx1">
                    <a:lumMod val="75000"/>
                    <a:lumOff val="25000"/>
                  </a:schemeClr>
                </a:solidFill>
              </a:rPr>
              <a:t>Looking at current or past student project code is prohibited, as well as looking at any past CS380/CS580 final exams. Copying or cheating on the final exam is prohibited as well as assisting in copying or cheating. Plagiarizing text on the research paper is prohibited.</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01" name="Straight Connector 1100">
            <a:extLst>
              <a:ext uri="{FF2B5EF4-FFF2-40B4-BE49-F238E27FC236}">
                <a16:creationId xmlns:a16="http://schemas.microsoft.com/office/drawing/2014/main" id="{FE3ADB7D-CF5A-577E-1C8C-1C88A53410B4}"/>
              </a:ext>
            </a:extLst>
          </p:cNvPr>
          <p:cNvCxnSpPr>
            <a:cxnSpLocks/>
          </p:cNvCxnSpPr>
          <p:nvPr/>
        </p:nvCxnSpPr>
        <p:spPr>
          <a:xfrm>
            <a:off x="9631572" y="296883"/>
            <a:ext cx="0" cy="1993181"/>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43" name="Straight Connector 1042">
            <a:extLst>
              <a:ext uri="{FF2B5EF4-FFF2-40B4-BE49-F238E27FC236}">
                <a16:creationId xmlns:a16="http://schemas.microsoft.com/office/drawing/2014/main" id="{1041C860-1515-E320-1468-C26312D2D62F}"/>
              </a:ext>
            </a:extLst>
          </p:cNvPr>
          <p:cNvCxnSpPr>
            <a:cxnSpLocks/>
          </p:cNvCxnSpPr>
          <p:nvPr/>
        </p:nvCxnSpPr>
        <p:spPr>
          <a:xfrm>
            <a:off x="2230381" y="296883"/>
            <a:ext cx="0" cy="2012683"/>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033" name="Straight Connector 1032">
            <a:extLst>
              <a:ext uri="{FF2B5EF4-FFF2-40B4-BE49-F238E27FC236}">
                <a16:creationId xmlns:a16="http://schemas.microsoft.com/office/drawing/2014/main" id="{F1BF0E2D-071A-4B5D-E562-86565510C235}"/>
              </a:ext>
            </a:extLst>
          </p:cNvPr>
          <p:cNvCxnSpPr>
            <a:cxnSpLocks/>
          </p:cNvCxnSpPr>
          <p:nvPr/>
        </p:nvCxnSpPr>
        <p:spPr>
          <a:xfrm>
            <a:off x="6848713" y="2167506"/>
            <a:ext cx="0" cy="163021"/>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032" name="Straight Connector 1031">
            <a:extLst>
              <a:ext uri="{FF2B5EF4-FFF2-40B4-BE49-F238E27FC236}">
                <a16:creationId xmlns:a16="http://schemas.microsoft.com/office/drawing/2014/main" id="{136BD343-1AB9-926D-3B5E-92E8195948B3}"/>
              </a:ext>
            </a:extLst>
          </p:cNvPr>
          <p:cNvCxnSpPr>
            <a:cxnSpLocks/>
          </p:cNvCxnSpPr>
          <p:nvPr/>
        </p:nvCxnSpPr>
        <p:spPr>
          <a:xfrm>
            <a:off x="5605906" y="296883"/>
            <a:ext cx="0" cy="2012683"/>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027" name="Straight Connector 1026">
            <a:extLst>
              <a:ext uri="{FF2B5EF4-FFF2-40B4-BE49-F238E27FC236}">
                <a16:creationId xmlns:a16="http://schemas.microsoft.com/office/drawing/2014/main" id="{D7D6C81E-0EB2-F6B7-EF57-5EFBB773AB73}"/>
              </a:ext>
            </a:extLst>
          </p:cNvPr>
          <p:cNvCxnSpPr>
            <a:cxnSpLocks/>
          </p:cNvCxnSpPr>
          <p:nvPr/>
        </p:nvCxnSpPr>
        <p:spPr>
          <a:xfrm>
            <a:off x="6848714" y="2511092"/>
            <a:ext cx="0" cy="87337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CF324C5B-FA99-F16F-8314-2EA3D76A783A}"/>
              </a:ext>
            </a:extLst>
          </p:cNvPr>
          <p:cNvCxnSpPr>
            <a:cxnSpLocks/>
          </p:cNvCxnSpPr>
          <p:nvPr/>
        </p:nvCxnSpPr>
        <p:spPr>
          <a:xfrm>
            <a:off x="3547439" y="296883"/>
            <a:ext cx="0" cy="2012683"/>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E6C59464-A45C-2C3E-4427-4DC44EADCFB0}"/>
              </a:ext>
            </a:extLst>
          </p:cNvPr>
          <p:cNvCxnSpPr>
            <a:cxnSpLocks/>
          </p:cNvCxnSpPr>
          <p:nvPr/>
        </p:nvCxnSpPr>
        <p:spPr>
          <a:xfrm>
            <a:off x="3553785" y="2484248"/>
            <a:ext cx="0" cy="2317342"/>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pic>
        <p:nvPicPr>
          <p:cNvPr id="1036" name="Picture 12" descr="GDC 2009 Reveals Inaugural AI Summit Details | News | GDC | Game Developers  Conference">
            <a:extLst>
              <a:ext uri="{FF2B5EF4-FFF2-40B4-BE49-F238E27FC236}">
                <a16:creationId xmlns:a16="http://schemas.microsoft.com/office/drawing/2014/main" id="{72464015-3238-930A-A2A7-955693E6CF8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9826" b="44119"/>
          <a:stretch/>
        </p:blipFill>
        <p:spPr bwMode="auto">
          <a:xfrm>
            <a:off x="7007261" y="2653669"/>
            <a:ext cx="1580409" cy="411781"/>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GDC 2011 Debuts Details For Artificial Intelligence Summit | News | GDC |  Game Developers Conference">
            <a:extLst>
              <a:ext uri="{FF2B5EF4-FFF2-40B4-BE49-F238E27FC236}">
                <a16:creationId xmlns:a16="http://schemas.microsoft.com/office/drawing/2014/main" id="{BD6B1DF4-8667-684C-B5AE-DE2923F54A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50500" y="2579761"/>
            <a:ext cx="689598" cy="689598"/>
          </a:xfrm>
          <a:prstGeom prst="rect">
            <a:avLst/>
          </a:prstGeom>
          <a:noFill/>
          <a:extLst>
            <a:ext uri="{909E8E84-426E-40DD-AFC4-6F175D3DCCD1}">
              <a14:hiddenFill xmlns:a14="http://schemas.microsoft.com/office/drawing/2010/main">
                <a:solidFill>
                  <a:srgbClr val="FFFFFF"/>
                </a:solidFill>
              </a14:hiddenFill>
            </a:ext>
          </a:extLst>
        </p:spPr>
      </p:pic>
      <p:cxnSp>
        <p:nvCxnSpPr>
          <p:cNvPr id="2" name="Straight Connector 1">
            <a:extLst>
              <a:ext uri="{FF2B5EF4-FFF2-40B4-BE49-F238E27FC236}">
                <a16:creationId xmlns:a16="http://schemas.microsoft.com/office/drawing/2014/main" id="{0637CAA9-99C1-7E43-D52C-FECDC75FAC3D}"/>
              </a:ext>
            </a:extLst>
          </p:cNvPr>
          <p:cNvCxnSpPr>
            <a:cxnSpLocks/>
          </p:cNvCxnSpPr>
          <p:nvPr/>
        </p:nvCxnSpPr>
        <p:spPr>
          <a:xfrm>
            <a:off x="106886" y="2247961"/>
            <a:ext cx="11709487" cy="0"/>
          </a:xfrm>
          <a:prstGeom prst="line">
            <a:avLst/>
          </a:prstGeom>
          <a:ln>
            <a:solidFill>
              <a:schemeClr val="bg1">
                <a:lumMod val="85000"/>
              </a:schemeClr>
            </a:solidFill>
          </a:ln>
        </p:spPr>
        <p:style>
          <a:lnRef idx="1">
            <a:schemeClr val="dk1"/>
          </a:lnRef>
          <a:fillRef idx="0">
            <a:schemeClr val="dk1"/>
          </a:fillRef>
          <a:effectRef idx="0">
            <a:schemeClr val="dk1"/>
          </a:effectRef>
          <a:fontRef idx="minor">
            <a:schemeClr val="tx1"/>
          </a:fontRef>
        </p:style>
      </p:cxnSp>
      <p:sp>
        <p:nvSpPr>
          <p:cNvPr id="3" name="TextBox 2">
            <a:extLst>
              <a:ext uri="{FF2B5EF4-FFF2-40B4-BE49-F238E27FC236}">
                <a16:creationId xmlns:a16="http://schemas.microsoft.com/office/drawing/2014/main" id="{A17F935D-644C-017C-E2DB-FF61BA74876B}"/>
              </a:ext>
            </a:extLst>
          </p:cNvPr>
          <p:cNvSpPr txBox="1">
            <a:spLocks noChangeArrowheads="1"/>
          </p:cNvSpPr>
          <p:nvPr/>
        </p:nvSpPr>
        <p:spPr bwMode="auto">
          <a:xfrm>
            <a:off x="-80192" y="2249482"/>
            <a:ext cx="492443"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en-US" altLang="en-US" sz="1100" dirty="0">
                <a:solidFill>
                  <a:schemeClr val="tx1">
                    <a:lumMod val="75000"/>
                    <a:lumOff val="25000"/>
                  </a:schemeClr>
                </a:solidFill>
                <a:latin typeface="Tahoma" panose="020B0604030504040204" pitchFamily="34" charset="0"/>
              </a:rPr>
              <a:t>1990</a:t>
            </a:r>
          </a:p>
        </p:txBody>
      </p:sp>
      <p:sp>
        <p:nvSpPr>
          <p:cNvPr id="4" name="TextBox 3">
            <a:extLst>
              <a:ext uri="{FF2B5EF4-FFF2-40B4-BE49-F238E27FC236}">
                <a16:creationId xmlns:a16="http://schemas.microsoft.com/office/drawing/2014/main" id="{33754034-9FE4-0F7E-64BB-AF7077DD0829}"/>
              </a:ext>
            </a:extLst>
          </p:cNvPr>
          <p:cNvSpPr txBox="1">
            <a:spLocks noChangeArrowheads="1"/>
          </p:cNvSpPr>
          <p:nvPr/>
        </p:nvSpPr>
        <p:spPr bwMode="auto">
          <a:xfrm>
            <a:off x="3312733" y="2252609"/>
            <a:ext cx="492443"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en-US" altLang="en-US" sz="1100" dirty="0">
                <a:solidFill>
                  <a:schemeClr val="tx1">
                    <a:lumMod val="75000"/>
                    <a:lumOff val="25000"/>
                  </a:schemeClr>
                </a:solidFill>
                <a:latin typeface="Tahoma" panose="020B0604030504040204" pitchFamily="34" charset="0"/>
              </a:rPr>
              <a:t>2000</a:t>
            </a:r>
          </a:p>
        </p:txBody>
      </p:sp>
      <p:sp>
        <p:nvSpPr>
          <p:cNvPr id="25" name="Rectangle 24">
            <a:extLst>
              <a:ext uri="{FF2B5EF4-FFF2-40B4-BE49-F238E27FC236}">
                <a16:creationId xmlns:a16="http://schemas.microsoft.com/office/drawing/2014/main" id="{AEC76C70-C271-9216-0521-94F0A0CB1E99}"/>
              </a:ext>
            </a:extLst>
          </p:cNvPr>
          <p:cNvSpPr/>
          <p:nvPr/>
        </p:nvSpPr>
        <p:spPr>
          <a:xfrm>
            <a:off x="106884" y="1651664"/>
            <a:ext cx="1419338" cy="201880"/>
          </a:xfrm>
          <a:prstGeom prst="rect">
            <a:avLst/>
          </a:prstGeom>
          <a:solidFill>
            <a:srgbClr val="C00000">
              <a:alpha val="3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
            <a:extLst>
              <a:ext uri="{FF2B5EF4-FFF2-40B4-BE49-F238E27FC236}">
                <a16:creationId xmlns:a16="http://schemas.microsoft.com/office/drawing/2014/main" id="{747DFED7-6E66-A8BA-FCF0-D835F6464A8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6007" y="1621087"/>
            <a:ext cx="1087741" cy="267686"/>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8">
            <a:extLst>
              <a:ext uri="{FF2B5EF4-FFF2-40B4-BE49-F238E27FC236}">
                <a16:creationId xmlns:a16="http://schemas.microsoft.com/office/drawing/2014/main" id="{FF06FF8A-D94B-09CB-B43D-BD9CADBE546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51862" y="1096755"/>
            <a:ext cx="674824" cy="497227"/>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6" descr="Restored Nintendo Entertainment System NES 1985 Console with Official OEM  Controller (Refurbished) - Walmart.com">
            <a:extLst>
              <a:ext uri="{FF2B5EF4-FFF2-40B4-BE49-F238E27FC236}">
                <a16:creationId xmlns:a16="http://schemas.microsoft.com/office/drawing/2014/main" id="{86AD5FD5-2B30-87D1-EA17-DCC363D9D4B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9584" y="1122503"/>
            <a:ext cx="681942" cy="475236"/>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4" descr="Game Boy - Wikipedia">
            <a:extLst>
              <a:ext uri="{FF2B5EF4-FFF2-40B4-BE49-F238E27FC236}">
                <a16:creationId xmlns:a16="http://schemas.microsoft.com/office/drawing/2014/main" id="{44043E0D-E1A7-E3B9-0477-1B3C6A949F6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213" y="1126067"/>
            <a:ext cx="366371" cy="444336"/>
          </a:xfrm>
          <a:prstGeom prst="rect">
            <a:avLst/>
          </a:prstGeom>
          <a:noFill/>
          <a:extLst>
            <a:ext uri="{909E8E84-426E-40DD-AFC4-6F175D3DCCD1}">
              <a14:hiddenFill xmlns:a14="http://schemas.microsoft.com/office/drawing/2010/main">
                <a:solidFill>
                  <a:srgbClr val="FFFFFF"/>
                </a:solidFill>
              </a14:hiddenFill>
            </a:ext>
          </a:extLst>
        </p:spPr>
      </p:pic>
      <p:sp>
        <p:nvSpPr>
          <p:cNvPr id="30" name="Rectangle 29">
            <a:extLst>
              <a:ext uri="{FF2B5EF4-FFF2-40B4-BE49-F238E27FC236}">
                <a16:creationId xmlns:a16="http://schemas.microsoft.com/office/drawing/2014/main" id="{1E2876EF-20F3-DBBB-032E-B881BA1B26F3}"/>
              </a:ext>
            </a:extLst>
          </p:cNvPr>
          <p:cNvSpPr/>
          <p:nvPr/>
        </p:nvSpPr>
        <p:spPr>
          <a:xfrm>
            <a:off x="456666" y="2777744"/>
            <a:ext cx="1774163" cy="201880"/>
          </a:xfrm>
          <a:prstGeom prst="rect">
            <a:avLst/>
          </a:prstGeom>
          <a:solidFill>
            <a:srgbClr val="7030A0">
              <a:alpha val="3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Picture 4" descr="University Of Washington Computer Science Logo, HD Png Download ,  Transparent Png Image - PNGitem">
            <a:extLst>
              <a:ext uri="{FF2B5EF4-FFF2-40B4-BE49-F238E27FC236}">
                <a16:creationId xmlns:a16="http://schemas.microsoft.com/office/drawing/2014/main" id="{FE4CA3B7-3537-2E44-45AC-6B32B028CA6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442467" y="2586636"/>
            <a:ext cx="568438" cy="602762"/>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3">
            <a:extLst>
              <a:ext uri="{FF2B5EF4-FFF2-40B4-BE49-F238E27FC236}">
                <a16:creationId xmlns:a16="http://schemas.microsoft.com/office/drawing/2014/main" id="{B6086CDC-ECDD-D3A7-B6BD-9578DF27FA12}"/>
              </a:ext>
            </a:extLst>
          </p:cNvPr>
          <p:cNvPicPr>
            <a:picLocks noChangeAspect="1"/>
          </p:cNvPicPr>
          <p:nvPr/>
        </p:nvPicPr>
        <p:blipFill>
          <a:blip r:embed="rId9"/>
          <a:stretch>
            <a:fillRect/>
          </a:stretch>
        </p:blipFill>
        <p:spPr>
          <a:xfrm>
            <a:off x="739680" y="2679878"/>
            <a:ext cx="604067" cy="416278"/>
          </a:xfrm>
          <a:prstGeom prst="rect">
            <a:avLst/>
          </a:prstGeom>
        </p:spPr>
      </p:pic>
      <p:sp>
        <p:nvSpPr>
          <p:cNvPr id="35" name="Rectangle 34">
            <a:extLst>
              <a:ext uri="{FF2B5EF4-FFF2-40B4-BE49-F238E27FC236}">
                <a16:creationId xmlns:a16="http://schemas.microsoft.com/office/drawing/2014/main" id="{1B0EA579-43F7-BDA6-A5C2-23ED50EB268D}"/>
              </a:ext>
            </a:extLst>
          </p:cNvPr>
          <p:cNvSpPr/>
          <p:nvPr/>
        </p:nvSpPr>
        <p:spPr>
          <a:xfrm>
            <a:off x="4304718" y="2796743"/>
            <a:ext cx="1064498" cy="201880"/>
          </a:xfrm>
          <a:prstGeom prst="rect">
            <a:avLst/>
          </a:prstGeom>
          <a:solidFill>
            <a:srgbClr val="7030A0">
              <a:alpha val="3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7" name="Picture 56">
            <a:extLst>
              <a:ext uri="{FF2B5EF4-FFF2-40B4-BE49-F238E27FC236}">
                <a16:creationId xmlns:a16="http://schemas.microsoft.com/office/drawing/2014/main" id="{1EE3A37F-B3FF-FF72-DEB8-8903B87F124A}"/>
              </a:ext>
            </a:extLst>
          </p:cNvPr>
          <p:cNvPicPr>
            <a:picLocks noChangeAspect="1"/>
          </p:cNvPicPr>
          <p:nvPr/>
        </p:nvPicPr>
        <p:blipFill>
          <a:blip r:embed="rId9"/>
          <a:stretch>
            <a:fillRect/>
          </a:stretch>
        </p:blipFill>
        <p:spPr>
          <a:xfrm>
            <a:off x="4302390" y="2693002"/>
            <a:ext cx="604067" cy="416278"/>
          </a:xfrm>
          <a:prstGeom prst="rect">
            <a:avLst/>
          </a:prstGeom>
        </p:spPr>
      </p:pic>
      <p:sp>
        <p:nvSpPr>
          <p:cNvPr id="58" name="Rectangle 57">
            <a:extLst>
              <a:ext uri="{FF2B5EF4-FFF2-40B4-BE49-F238E27FC236}">
                <a16:creationId xmlns:a16="http://schemas.microsoft.com/office/drawing/2014/main" id="{34CB3CB4-82E7-176D-D15A-FE85F57D0B91}"/>
              </a:ext>
            </a:extLst>
          </p:cNvPr>
          <p:cNvSpPr/>
          <p:nvPr/>
        </p:nvSpPr>
        <p:spPr>
          <a:xfrm>
            <a:off x="3553785" y="1652310"/>
            <a:ext cx="2047379" cy="201880"/>
          </a:xfrm>
          <a:prstGeom prst="rect">
            <a:avLst/>
          </a:prstGeom>
          <a:solidFill>
            <a:srgbClr val="C00000">
              <a:alpha val="3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0" name="Picture 10" descr="Nintendo Gamecube | ProductReview.com.au">
            <a:extLst>
              <a:ext uri="{FF2B5EF4-FFF2-40B4-BE49-F238E27FC236}">
                <a16:creationId xmlns:a16="http://schemas.microsoft.com/office/drawing/2014/main" id="{61871B4C-3A7B-72E4-F38E-60E12EAFC523}"/>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22434" r="21796"/>
          <a:stretch/>
        </p:blipFill>
        <p:spPr bwMode="auto">
          <a:xfrm>
            <a:off x="3752134" y="1120436"/>
            <a:ext cx="515827" cy="485577"/>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10" descr="Nintendo DS | Nintendo | Fandom">
            <a:extLst>
              <a:ext uri="{FF2B5EF4-FFF2-40B4-BE49-F238E27FC236}">
                <a16:creationId xmlns:a16="http://schemas.microsoft.com/office/drawing/2014/main" id="{E1B91098-44BB-7A33-E40F-697A20A1E4EC}"/>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636130" y="1151605"/>
            <a:ext cx="491437" cy="384742"/>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20" descr="WiiMotionPlus">
            <a:extLst>
              <a:ext uri="{FF2B5EF4-FFF2-40B4-BE49-F238E27FC236}">
                <a16:creationId xmlns:a16="http://schemas.microsoft.com/office/drawing/2014/main" id="{7760BB11-3EE1-E379-8BE2-3BDF29D87984}"/>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223166" y="1044037"/>
            <a:ext cx="359109" cy="497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 name="Picture 12" descr="Amazon.com: Nintendo 3DS - Cosmo Black : Video Games">
            <a:extLst>
              <a:ext uri="{FF2B5EF4-FFF2-40B4-BE49-F238E27FC236}">
                <a16:creationId xmlns:a16="http://schemas.microsoft.com/office/drawing/2014/main" id="{87B035D8-40FF-8EF0-6BA0-B4DBF8F35F9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293345" y="1087820"/>
            <a:ext cx="462862" cy="410059"/>
          </a:xfrm>
          <a:prstGeom prst="rect">
            <a:avLst/>
          </a:prstGeom>
          <a:noFill/>
          <a:extLst>
            <a:ext uri="{909E8E84-426E-40DD-AFC4-6F175D3DCCD1}">
              <a14:hiddenFill xmlns:a14="http://schemas.microsoft.com/office/drawing/2010/main">
                <a:solidFill>
                  <a:srgbClr val="FFFFFF"/>
                </a:solidFill>
              </a14:hiddenFill>
            </a:ext>
          </a:extLst>
        </p:spPr>
      </p:pic>
      <p:pic>
        <p:nvPicPr>
          <p:cNvPr id="65" name="Picture 12" descr="Wii U | Nintendo">
            <a:extLst>
              <a:ext uri="{FF2B5EF4-FFF2-40B4-BE49-F238E27FC236}">
                <a16:creationId xmlns:a16="http://schemas.microsoft.com/office/drawing/2014/main" id="{C6201D24-B153-5062-984A-80DFD0BF9FDE}"/>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l="14075" t="13662" r="13644"/>
          <a:stretch/>
        </p:blipFill>
        <p:spPr bwMode="auto">
          <a:xfrm>
            <a:off x="7885485" y="1052710"/>
            <a:ext cx="906874" cy="541619"/>
          </a:xfrm>
          <a:prstGeom prst="rect">
            <a:avLst/>
          </a:prstGeom>
          <a:noFill/>
          <a:extLst>
            <a:ext uri="{909E8E84-426E-40DD-AFC4-6F175D3DCCD1}">
              <a14:hiddenFill xmlns:a14="http://schemas.microsoft.com/office/drawing/2010/main">
                <a:solidFill>
                  <a:srgbClr val="FFFFFF"/>
                </a:solidFill>
              </a14:hiddenFill>
            </a:ext>
          </a:extLst>
        </p:spPr>
      </p:pic>
      <p:pic>
        <p:nvPicPr>
          <p:cNvPr id="66" name="Picture 14" descr="First Touch Nintendo Switch｜Nintendo">
            <a:extLst>
              <a:ext uri="{FF2B5EF4-FFF2-40B4-BE49-F238E27FC236}">
                <a16:creationId xmlns:a16="http://schemas.microsoft.com/office/drawing/2014/main" id="{9D2D69AF-702D-EFFC-F05E-CEE2B55752D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434340" y="1100936"/>
            <a:ext cx="866755" cy="368935"/>
          </a:xfrm>
          <a:prstGeom prst="rect">
            <a:avLst/>
          </a:prstGeom>
          <a:noFill/>
          <a:extLst>
            <a:ext uri="{909E8E84-426E-40DD-AFC4-6F175D3DCCD1}">
              <a14:hiddenFill xmlns:a14="http://schemas.microsoft.com/office/drawing/2010/main">
                <a:solidFill>
                  <a:srgbClr val="FFFFFF"/>
                </a:solidFill>
              </a14:hiddenFill>
            </a:ext>
          </a:extLst>
        </p:spPr>
      </p:pic>
      <p:sp>
        <p:nvSpPr>
          <p:cNvPr id="67" name="TextBox 66">
            <a:extLst>
              <a:ext uri="{FF2B5EF4-FFF2-40B4-BE49-F238E27FC236}">
                <a16:creationId xmlns:a16="http://schemas.microsoft.com/office/drawing/2014/main" id="{957D9739-A160-2F2E-9272-24F60B75D082}"/>
              </a:ext>
            </a:extLst>
          </p:cNvPr>
          <p:cNvSpPr txBox="1"/>
          <p:nvPr/>
        </p:nvSpPr>
        <p:spPr>
          <a:xfrm>
            <a:off x="10680240" y="956599"/>
            <a:ext cx="802330" cy="646331"/>
          </a:xfrm>
          <a:prstGeom prst="rect">
            <a:avLst/>
          </a:prstGeom>
          <a:noFill/>
        </p:spPr>
        <p:txBody>
          <a:bodyPr wrap="square" rtlCol="0">
            <a:spAutoFit/>
          </a:bodyPr>
          <a:lstStyle/>
          <a:p>
            <a:pPr algn="ctr"/>
            <a:r>
              <a:rPr lang="en-US" sz="3600" dirty="0"/>
              <a:t>UX</a:t>
            </a:r>
          </a:p>
        </p:txBody>
      </p:sp>
      <p:pic>
        <p:nvPicPr>
          <p:cNvPr id="68" name="Picture 67">
            <a:extLst>
              <a:ext uri="{FF2B5EF4-FFF2-40B4-BE49-F238E27FC236}">
                <a16:creationId xmlns:a16="http://schemas.microsoft.com/office/drawing/2014/main" id="{16CFA3E2-2596-C6D5-822A-D2753D0C9A6D}"/>
              </a:ext>
            </a:extLst>
          </p:cNvPr>
          <p:cNvPicPr>
            <a:picLocks noChangeAspect="1"/>
          </p:cNvPicPr>
          <p:nvPr/>
        </p:nvPicPr>
        <p:blipFill>
          <a:blip r:embed="rId16">
            <a:extLst>
              <a:ext uri="{28A0092B-C50C-407E-A947-70E740481C1C}">
                <a14:useLocalDpi xmlns:a14="http://schemas.microsoft.com/office/drawing/2010/main" val="0"/>
              </a:ext>
            </a:extLst>
          </a:blip>
          <a:srcRect/>
          <a:stretch>
            <a:fillRect/>
          </a:stretch>
        </p:blipFill>
        <p:spPr bwMode="auto">
          <a:xfrm>
            <a:off x="1816024" y="1458193"/>
            <a:ext cx="479838" cy="575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 name="Rectangle 68">
            <a:extLst>
              <a:ext uri="{FF2B5EF4-FFF2-40B4-BE49-F238E27FC236}">
                <a16:creationId xmlns:a16="http://schemas.microsoft.com/office/drawing/2014/main" id="{2EDE6D9D-1EEA-AEC0-D9F7-42785D98579B}"/>
              </a:ext>
            </a:extLst>
          </p:cNvPr>
          <p:cNvSpPr/>
          <p:nvPr/>
        </p:nvSpPr>
        <p:spPr>
          <a:xfrm>
            <a:off x="1884228" y="1645047"/>
            <a:ext cx="340426" cy="201880"/>
          </a:xfrm>
          <a:prstGeom prst="rect">
            <a:avLst/>
          </a:prstGeom>
          <a:solidFill>
            <a:schemeClr val="accent6">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0" name="Picture 69">
            <a:extLst>
              <a:ext uri="{FF2B5EF4-FFF2-40B4-BE49-F238E27FC236}">
                <a16:creationId xmlns:a16="http://schemas.microsoft.com/office/drawing/2014/main" id="{D45CE3D5-5C50-96DE-AA8D-807B49340A32}"/>
              </a:ext>
            </a:extLst>
          </p:cNvPr>
          <p:cNvPicPr>
            <a:picLocks noChangeAspect="1"/>
          </p:cNvPicPr>
          <p:nvPr/>
        </p:nvPicPr>
        <p:blipFill>
          <a:blip r:embed="rId17">
            <a:extLst>
              <a:ext uri="{28A0092B-C50C-407E-A947-70E740481C1C}">
                <a14:useLocalDpi xmlns:a14="http://schemas.microsoft.com/office/drawing/2010/main" val="0"/>
              </a:ext>
            </a:extLst>
          </a:blip>
          <a:srcRect/>
          <a:stretch>
            <a:fillRect/>
          </a:stretch>
        </p:blipFill>
        <p:spPr bwMode="auto">
          <a:xfrm>
            <a:off x="1863910" y="928411"/>
            <a:ext cx="391097" cy="5010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 name="Rectangle 70">
            <a:extLst>
              <a:ext uri="{FF2B5EF4-FFF2-40B4-BE49-F238E27FC236}">
                <a16:creationId xmlns:a16="http://schemas.microsoft.com/office/drawing/2014/main" id="{19E814A5-972A-8A3F-7086-5C997D7237D0}"/>
              </a:ext>
            </a:extLst>
          </p:cNvPr>
          <p:cNvSpPr/>
          <p:nvPr/>
        </p:nvSpPr>
        <p:spPr>
          <a:xfrm>
            <a:off x="2218866" y="1651664"/>
            <a:ext cx="674707" cy="201880"/>
          </a:xfrm>
          <a:prstGeom prst="rect">
            <a:avLst/>
          </a:prstGeom>
          <a:solidFill>
            <a:schemeClr val="accent1">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2" name="Picture 71">
            <a:extLst>
              <a:ext uri="{FF2B5EF4-FFF2-40B4-BE49-F238E27FC236}">
                <a16:creationId xmlns:a16="http://schemas.microsoft.com/office/drawing/2014/main" id="{E5AC9F04-33D0-0128-A642-5939FBFAE241}"/>
              </a:ext>
            </a:extLst>
          </p:cNvPr>
          <p:cNvPicPr>
            <a:picLocks noChangeAspect="1"/>
          </p:cNvPicPr>
          <p:nvPr/>
        </p:nvPicPr>
        <p:blipFill>
          <a:blip r:embed="rId18">
            <a:extLst>
              <a:ext uri="{28A0092B-C50C-407E-A947-70E740481C1C}">
                <a14:useLocalDpi xmlns:a14="http://schemas.microsoft.com/office/drawing/2010/main" val="0"/>
              </a:ext>
            </a:extLst>
          </a:blip>
          <a:srcRect/>
          <a:stretch>
            <a:fillRect/>
          </a:stretch>
        </p:blipFill>
        <p:spPr bwMode="auto">
          <a:xfrm>
            <a:off x="2348150" y="1557353"/>
            <a:ext cx="493951" cy="369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 name="Picture 11" descr="967819529-00">
            <a:extLst>
              <a:ext uri="{FF2B5EF4-FFF2-40B4-BE49-F238E27FC236}">
                <a16:creationId xmlns:a16="http://schemas.microsoft.com/office/drawing/2014/main" id="{941C47E6-BABD-6BC4-FF29-434E13B8E59B}"/>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2377332" y="924002"/>
            <a:ext cx="435586" cy="5149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 name="Picture 18" descr="197922_pc">
            <a:extLst>
              <a:ext uri="{FF2B5EF4-FFF2-40B4-BE49-F238E27FC236}">
                <a16:creationId xmlns:a16="http://schemas.microsoft.com/office/drawing/2014/main" id="{20409371-B1CE-48FB-5313-E41B18865BBA}"/>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377332" y="375221"/>
            <a:ext cx="436333" cy="531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Rectangle 16">
            <a:extLst>
              <a:ext uri="{FF2B5EF4-FFF2-40B4-BE49-F238E27FC236}">
                <a16:creationId xmlns:a16="http://schemas.microsoft.com/office/drawing/2014/main" id="{DE7C5CBB-C274-9CEB-9A07-1271892251F2}"/>
              </a:ext>
            </a:extLst>
          </p:cNvPr>
          <p:cNvSpPr/>
          <p:nvPr/>
        </p:nvSpPr>
        <p:spPr>
          <a:xfrm>
            <a:off x="2893573" y="1651790"/>
            <a:ext cx="665071" cy="201880"/>
          </a:xfrm>
          <a:prstGeom prst="rect">
            <a:avLst/>
          </a:prstGeom>
          <a:solidFill>
            <a:schemeClr val="accent4">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Picture 31">
            <a:extLst>
              <a:ext uri="{FF2B5EF4-FFF2-40B4-BE49-F238E27FC236}">
                <a16:creationId xmlns:a16="http://schemas.microsoft.com/office/drawing/2014/main" id="{6AA77EC7-8AB6-8A64-4765-AB6544921B7D}"/>
              </a:ext>
            </a:extLst>
          </p:cNvPr>
          <p:cNvPicPr>
            <a:picLocks noChangeAspect="1"/>
          </p:cNvPicPr>
          <p:nvPr/>
        </p:nvPicPr>
        <p:blipFill>
          <a:blip r:embed="rId21">
            <a:extLst>
              <a:ext uri="{28A0092B-C50C-407E-A947-70E740481C1C}">
                <a14:useLocalDpi xmlns:a14="http://schemas.microsoft.com/office/drawing/2010/main" val="0"/>
              </a:ext>
            </a:extLst>
          </a:blip>
          <a:srcRect/>
          <a:stretch>
            <a:fillRect/>
          </a:stretch>
        </p:blipFill>
        <p:spPr bwMode="auto">
          <a:xfrm>
            <a:off x="2899016" y="1670444"/>
            <a:ext cx="638458" cy="1596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 name="Picture 12" descr="B00005NFMP">
            <a:extLst>
              <a:ext uri="{FF2B5EF4-FFF2-40B4-BE49-F238E27FC236}">
                <a16:creationId xmlns:a16="http://schemas.microsoft.com/office/drawing/2014/main" id="{DADC19DD-F1C8-676D-0701-8289FE71CF5F}"/>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2924102" y="822652"/>
            <a:ext cx="575800" cy="706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 name="Rectangle 74">
            <a:extLst>
              <a:ext uri="{FF2B5EF4-FFF2-40B4-BE49-F238E27FC236}">
                <a16:creationId xmlns:a16="http://schemas.microsoft.com/office/drawing/2014/main" id="{AF7A0FCC-7B0C-1958-C60B-5F50C764588E}"/>
              </a:ext>
            </a:extLst>
          </p:cNvPr>
          <p:cNvSpPr/>
          <p:nvPr/>
        </p:nvSpPr>
        <p:spPr>
          <a:xfrm>
            <a:off x="5603589" y="1652216"/>
            <a:ext cx="5850178" cy="201880"/>
          </a:xfrm>
          <a:prstGeom prst="rect">
            <a:avLst/>
          </a:prstGeom>
          <a:solidFill>
            <a:schemeClr val="bg1">
              <a:lumMod val="75000"/>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63" name="Object 62">
            <a:extLst>
              <a:ext uri="{FF2B5EF4-FFF2-40B4-BE49-F238E27FC236}">
                <a16:creationId xmlns:a16="http://schemas.microsoft.com/office/drawing/2014/main" id="{414B2946-48B1-7063-6CA9-DBFFE825EE2B}"/>
              </a:ext>
            </a:extLst>
          </p:cNvPr>
          <p:cNvGraphicFramePr>
            <a:graphicFrameLocks noChangeAspect="1"/>
          </p:cNvGraphicFramePr>
          <p:nvPr>
            <p:extLst>
              <p:ext uri="{D42A27DB-BD31-4B8C-83A1-F6EECF244321}">
                <p14:modId xmlns:p14="http://schemas.microsoft.com/office/powerpoint/2010/main" val="901770354"/>
              </p:ext>
            </p:extLst>
          </p:nvPr>
        </p:nvGraphicFramePr>
        <p:xfrm>
          <a:off x="5696603" y="1087237"/>
          <a:ext cx="735597" cy="466359"/>
        </p:xfrm>
        <a:graphic>
          <a:graphicData uri="http://schemas.openxmlformats.org/presentationml/2006/ole">
            <mc:AlternateContent xmlns:mc="http://schemas.openxmlformats.org/markup-compatibility/2006">
              <mc:Choice xmlns:v="urn:schemas-microsoft-com:vml" Requires="v">
                <p:oleObj r:id="rId23" imgW="1904762" imgH="1206349" progId="">
                  <p:embed/>
                </p:oleObj>
              </mc:Choice>
              <mc:Fallback>
                <p:oleObj r:id="rId23" imgW="1904762" imgH="1206349" progId="">
                  <p:embed/>
                  <p:pic>
                    <p:nvPicPr>
                      <p:cNvPr id="63" name="Object 62">
                        <a:extLst>
                          <a:ext uri="{FF2B5EF4-FFF2-40B4-BE49-F238E27FC236}">
                            <a16:creationId xmlns:a16="http://schemas.microsoft.com/office/drawing/2014/main" id="{414B2946-48B1-7063-6CA9-DBFFE825EE2B}"/>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5696603" y="1087237"/>
                        <a:ext cx="735597" cy="466359"/>
                      </a:xfrm>
                      <a:prstGeom prst="rect">
                        <a:avLst/>
                      </a:prstGeom>
                      <a:noFill/>
                      <a:ln>
                        <a:noFill/>
                      </a:ln>
                    </p:spPr>
                  </p:pic>
                </p:oleObj>
              </mc:Fallback>
            </mc:AlternateContent>
          </a:graphicData>
        </a:graphic>
      </p:graphicFrame>
      <p:cxnSp>
        <p:nvCxnSpPr>
          <p:cNvPr id="81" name="Straight Connector 80">
            <a:extLst>
              <a:ext uri="{FF2B5EF4-FFF2-40B4-BE49-F238E27FC236}">
                <a16:creationId xmlns:a16="http://schemas.microsoft.com/office/drawing/2014/main" id="{02403322-CF84-F0D9-FE16-8BE697DBC72C}"/>
              </a:ext>
            </a:extLst>
          </p:cNvPr>
          <p:cNvCxnSpPr/>
          <p:nvPr/>
        </p:nvCxnSpPr>
        <p:spPr>
          <a:xfrm>
            <a:off x="106884" y="2187296"/>
            <a:ext cx="0" cy="11479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1A06A2CC-0BAC-6BFB-6F99-D8B62792A6AD}"/>
              </a:ext>
            </a:extLst>
          </p:cNvPr>
          <p:cNvSpPr txBox="1">
            <a:spLocks noChangeArrowheads="1"/>
          </p:cNvSpPr>
          <p:nvPr/>
        </p:nvSpPr>
        <p:spPr bwMode="auto">
          <a:xfrm>
            <a:off x="11569565" y="2249482"/>
            <a:ext cx="492443"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en-US" altLang="en-US" sz="1100" dirty="0">
                <a:solidFill>
                  <a:schemeClr val="tx1">
                    <a:lumMod val="75000"/>
                    <a:lumOff val="25000"/>
                  </a:schemeClr>
                </a:solidFill>
                <a:latin typeface="Tahoma" panose="020B0604030504040204" pitchFamily="34" charset="0"/>
              </a:rPr>
              <a:t>2024</a:t>
            </a:r>
          </a:p>
        </p:txBody>
      </p:sp>
      <p:sp>
        <p:nvSpPr>
          <p:cNvPr id="85" name="Rectangle 84">
            <a:extLst>
              <a:ext uri="{FF2B5EF4-FFF2-40B4-BE49-F238E27FC236}">
                <a16:creationId xmlns:a16="http://schemas.microsoft.com/office/drawing/2014/main" id="{595F2418-3334-F30D-9809-A44077382650}"/>
              </a:ext>
            </a:extLst>
          </p:cNvPr>
          <p:cNvSpPr/>
          <p:nvPr/>
        </p:nvSpPr>
        <p:spPr>
          <a:xfrm>
            <a:off x="3558644" y="3715682"/>
            <a:ext cx="8471451" cy="201880"/>
          </a:xfrm>
          <a:prstGeom prst="rect">
            <a:avLst/>
          </a:prstGeom>
          <a:solidFill>
            <a:schemeClr val="accent1">
              <a:lumMod val="75000"/>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6" name="Picture 85" descr="gpg1">
            <a:extLst>
              <a:ext uri="{FF2B5EF4-FFF2-40B4-BE49-F238E27FC236}">
                <a16:creationId xmlns:a16="http://schemas.microsoft.com/office/drawing/2014/main" id="{B6351B53-823B-FC26-52CE-2E7258FC8DB4}"/>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3665924" y="4664395"/>
            <a:ext cx="323502" cy="4005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7" name="Picture 86" descr="gpg2">
            <a:extLst>
              <a:ext uri="{FF2B5EF4-FFF2-40B4-BE49-F238E27FC236}">
                <a16:creationId xmlns:a16="http://schemas.microsoft.com/office/drawing/2014/main" id="{1AC15B9C-A078-AC63-2C2F-0417DC501FD1}"/>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4008302" y="4663766"/>
            <a:ext cx="323502" cy="3997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8" name="Picture 87" descr="gpg3">
            <a:extLst>
              <a:ext uri="{FF2B5EF4-FFF2-40B4-BE49-F238E27FC236}">
                <a16:creationId xmlns:a16="http://schemas.microsoft.com/office/drawing/2014/main" id="{B1FC9316-F1AC-1672-AE1F-FBD25461FD94}"/>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4362555" y="4664718"/>
            <a:ext cx="323502" cy="4086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9" name="Picture 88" descr="gpg5">
            <a:extLst>
              <a:ext uri="{FF2B5EF4-FFF2-40B4-BE49-F238E27FC236}">
                <a16:creationId xmlns:a16="http://schemas.microsoft.com/office/drawing/2014/main" id="{03027C4F-3526-F3B3-A716-5ABD94D6A48D}"/>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5428209" y="4663766"/>
            <a:ext cx="323502" cy="405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0" name="Picture 89" descr="gpg4">
            <a:extLst>
              <a:ext uri="{FF2B5EF4-FFF2-40B4-BE49-F238E27FC236}">
                <a16:creationId xmlns:a16="http://schemas.microsoft.com/office/drawing/2014/main" id="{E01A2CE0-693F-9041-B8EC-66F657BD0AA3}"/>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5071060" y="4664718"/>
            <a:ext cx="323502" cy="403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1" name="Picture 90" descr="gpg6">
            <a:hlinkClick r:id="rId30"/>
            <a:extLst>
              <a:ext uri="{FF2B5EF4-FFF2-40B4-BE49-F238E27FC236}">
                <a16:creationId xmlns:a16="http://schemas.microsoft.com/office/drawing/2014/main" id="{5B5A7D02-AB11-F4F9-AE30-B66C14D495F3}"/>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5786379" y="4663766"/>
            <a:ext cx="323502" cy="403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 name="Picture 91" descr="gpg7">
            <a:extLst>
              <a:ext uri="{FF2B5EF4-FFF2-40B4-BE49-F238E27FC236}">
                <a16:creationId xmlns:a16="http://schemas.microsoft.com/office/drawing/2014/main" id="{5881072B-E871-F501-C407-068E1D018A16}"/>
              </a:ext>
            </a:extLst>
          </p:cNvPr>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6347793" y="4664772"/>
            <a:ext cx="323503" cy="40454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93" name="Picture 92">
            <a:extLst>
              <a:ext uri="{FF2B5EF4-FFF2-40B4-BE49-F238E27FC236}">
                <a16:creationId xmlns:a16="http://schemas.microsoft.com/office/drawing/2014/main" id="{47ED9698-8B4D-FE2F-000F-9A77CDD6521F}"/>
              </a:ext>
            </a:extLst>
          </p:cNvPr>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6703208" y="4664601"/>
            <a:ext cx="323502" cy="4069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4" name="Picture 10">
            <a:extLst>
              <a:ext uri="{FF2B5EF4-FFF2-40B4-BE49-F238E27FC236}">
                <a16:creationId xmlns:a16="http://schemas.microsoft.com/office/drawing/2014/main" id="{E5C0A763-1CC9-DA42-F934-B62113D1C600}"/>
              </a:ext>
            </a:extLst>
          </p:cNvPr>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7201801" y="4663766"/>
            <a:ext cx="323502" cy="3994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5" name="Picture 94" descr="aiwisdom1">
            <a:extLst>
              <a:ext uri="{FF2B5EF4-FFF2-40B4-BE49-F238E27FC236}">
                <a16:creationId xmlns:a16="http://schemas.microsoft.com/office/drawing/2014/main" id="{9BB25294-AC66-E3CA-A419-DD8D7B8385F2}"/>
              </a:ext>
            </a:extLst>
          </p:cNvPr>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4362555" y="3969400"/>
            <a:ext cx="339353" cy="4249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6" name="Picture 95" descr="aiwisdom2">
            <a:hlinkClick r:id="rId36"/>
            <a:extLst>
              <a:ext uri="{FF2B5EF4-FFF2-40B4-BE49-F238E27FC236}">
                <a16:creationId xmlns:a16="http://schemas.microsoft.com/office/drawing/2014/main" id="{CAA541F2-B595-A16E-B117-178626674367}"/>
              </a:ext>
            </a:extLst>
          </p:cNvPr>
          <p:cNvPicPr>
            <a:picLocks noChangeAspect="1" noChangeArrowheads="1"/>
          </p:cNvPicPr>
          <p:nvPr/>
        </p:nvPicPr>
        <p:blipFill>
          <a:blip r:embed="rId37">
            <a:extLst>
              <a:ext uri="{28A0092B-C50C-407E-A947-70E740481C1C}">
                <a14:useLocalDpi xmlns:a14="http://schemas.microsoft.com/office/drawing/2010/main" val="0"/>
              </a:ext>
            </a:extLst>
          </a:blip>
          <a:srcRect/>
          <a:stretch>
            <a:fillRect/>
          </a:stretch>
        </p:blipFill>
        <p:spPr bwMode="auto">
          <a:xfrm>
            <a:off x="4716305" y="3971829"/>
            <a:ext cx="339353" cy="4249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7" name="Picture 96" descr="aiwisdom3">
            <a:hlinkClick r:id="rId38"/>
            <a:extLst>
              <a:ext uri="{FF2B5EF4-FFF2-40B4-BE49-F238E27FC236}">
                <a16:creationId xmlns:a16="http://schemas.microsoft.com/office/drawing/2014/main" id="{7FD3494B-1EFE-FCB2-76FC-06F8ABFD105F}"/>
              </a:ext>
            </a:extLst>
          </p:cNvPr>
          <p:cNvPicPr>
            <a:picLocks noChangeAspect="1" noChangeArrowheads="1"/>
          </p:cNvPicPr>
          <p:nvPr/>
        </p:nvPicPr>
        <p:blipFill>
          <a:blip r:embed="rId39">
            <a:extLst>
              <a:ext uri="{28A0092B-C50C-407E-A947-70E740481C1C}">
                <a14:useLocalDpi xmlns:a14="http://schemas.microsoft.com/office/drawing/2010/main" val="0"/>
              </a:ext>
            </a:extLst>
          </a:blip>
          <a:srcRect/>
          <a:stretch>
            <a:fillRect/>
          </a:stretch>
        </p:blipFill>
        <p:spPr bwMode="auto">
          <a:xfrm>
            <a:off x="5777404" y="3973793"/>
            <a:ext cx="339345" cy="4249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8" name="Picture 97" descr="introgamedev">
            <a:extLst>
              <a:ext uri="{FF2B5EF4-FFF2-40B4-BE49-F238E27FC236}">
                <a16:creationId xmlns:a16="http://schemas.microsoft.com/office/drawing/2014/main" id="{63AED851-7897-F64B-10F4-B319B6549783}"/>
              </a:ext>
            </a:extLst>
          </p:cNvPr>
          <p:cNvPicPr>
            <a:picLocks noChangeAspect="1" noChangeArrowheads="1"/>
          </p:cNvPicPr>
          <p:nvPr/>
        </p:nvPicPr>
        <p:blipFill>
          <a:blip r:embed="rId40">
            <a:extLst>
              <a:ext uri="{28A0092B-C50C-407E-A947-70E740481C1C}">
                <a14:useLocalDpi xmlns:a14="http://schemas.microsoft.com/office/drawing/2010/main" val="0"/>
              </a:ext>
            </a:extLst>
          </a:blip>
          <a:srcRect/>
          <a:stretch>
            <a:fillRect/>
          </a:stretch>
        </p:blipFill>
        <p:spPr bwMode="auto">
          <a:xfrm>
            <a:off x="5423646" y="4207341"/>
            <a:ext cx="339353" cy="4249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 name="Picture 3">
            <a:extLst>
              <a:ext uri="{FF2B5EF4-FFF2-40B4-BE49-F238E27FC236}">
                <a16:creationId xmlns:a16="http://schemas.microsoft.com/office/drawing/2014/main" id="{0ED13B96-104F-CDAB-2788-7B4A9AA75C72}"/>
              </a:ext>
            </a:extLst>
          </p:cNvPr>
          <p:cNvPicPr>
            <a:picLocks noChangeAspect="1" noChangeArrowheads="1"/>
          </p:cNvPicPr>
          <p:nvPr/>
        </p:nvPicPr>
        <p:blipFill>
          <a:blip r:embed="rId41">
            <a:extLst>
              <a:ext uri="{28A0092B-C50C-407E-A947-70E740481C1C}">
                <a14:useLocalDpi xmlns:a14="http://schemas.microsoft.com/office/drawing/2010/main" val="0"/>
              </a:ext>
            </a:extLst>
          </a:blip>
          <a:srcRect/>
          <a:stretch>
            <a:fillRect/>
          </a:stretch>
        </p:blipFill>
        <p:spPr bwMode="auto">
          <a:xfrm>
            <a:off x="6498515" y="4206637"/>
            <a:ext cx="341191" cy="4211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0" name="Picture 99">
            <a:extLst>
              <a:ext uri="{FF2B5EF4-FFF2-40B4-BE49-F238E27FC236}">
                <a16:creationId xmlns:a16="http://schemas.microsoft.com/office/drawing/2014/main" id="{6AA10AA7-D320-1962-FE50-E6287480C84E}"/>
              </a:ext>
            </a:extLst>
          </p:cNvPr>
          <p:cNvPicPr>
            <a:picLocks noChangeAspect="1" noChangeArrowheads="1"/>
          </p:cNvPicPr>
          <p:nvPr/>
        </p:nvPicPr>
        <p:blipFill>
          <a:blip r:embed="rId42">
            <a:extLst>
              <a:ext uri="{28A0092B-C50C-407E-A947-70E740481C1C}">
                <a14:useLocalDpi xmlns:a14="http://schemas.microsoft.com/office/drawing/2010/main" val="0"/>
              </a:ext>
            </a:extLst>
          </a:blip>
          <a:srcRect/>
          <a:stretch>
            <a:fillRect/>
          </a:stretch>
        </p:blipFill>
        <p:spPr bwMode="auto">
          <a:xfrm>
            <a:off x="8041007" y="3976683"/>
            <a:ext cx="411781" cy="4117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1" name="Picture 2">
            <a:extLst>
              <a:ext uri="{FF2B5EF4-FFF2-40B4-BE49-F238E27FC236}">
                <a16:creationId xmlns:a16="http://schemas.microsoft.com/office/drawing/2014/main" id="{B798DDD6-9029-F346-3DB8-DF6AC6297932}"/>
              </a:ext>
            </a:extLst>
          </p:cNvPr>
          <p:cNvPicPr>
            <a:picLocks noChangeAspect="1" noChangeArrowheads="1"/>
          </p:cNvPicPr>
          <p:nvPr/>
        </p:nvPicPr>
        <p:blipFill>
          <a:blip r:embed="rId43">
            <a:extLst>
              <a:ext uri="{28A0092B-C50C-407E-A947-70E740481C1C}">
                <a14:useLocalDpi xmlns:a14="http://schemas.microsoft.com/office/drawing/2010/main" val="0"/>
              </a:ext>
            </a:extLst>
          </a:blip>
          <a:srcRect/>
          <a:stretch>
            <a:fillRect/>
          </a:stretch>
        </p:blipFill>
        <p:spPr bwMode="auto">
          <a:xfrm>
            <a:off x="8796066" y="3978942"/>
            <a:ext cx="315734" cy="4095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 name="Picture 101">
            <a:extLst>
              <a:ext uri="{FF2B5EF4-FFF2-40B4-BE49-F238E27FC236}">
                <a16:creationId xmlns:a16="http://schemas.microsoft.com/office/drawing/2014/main" id="{D7E24909-12E9-C873-8858-F0D1D5795208}"/>
              </a:ext>
            </a:extLst>
          </p:cNvPr>
          <p:cNvPicPr>
            <a:picLocks noChangeAspect="1"/>
          </p:cNvPicPr>
          <p:nvPr/>
        </p:nvPicPr>
        <p:blipFill>
          <a:blip r:embed="rId44">
            <a:extLst>
              <a:ext uri="{28A0092B-C50C-407E-A947-70E740481C1C}">
                <a14:useLocalDpi xmlns:a14="http://schemas.microsoft.com/office/drawing/2010/main" val="0"/>
              </a:ext>
            </a:extLst>
          </a:blip>
          <a:srcRect/>
          <a:stretch>
            <a:fillRect/>
          </a:stretch>
        </p:blipFill>
        <p:spPr bwMode="auto">
          <a:xfrm>
            <a:off x="9474225" y="3970755"/>
            <a:ext cx="323502" cy="4177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 name="Picture 2">
            <a:extLst>
              <a:ext uri="{FF2B5EF4-FFF2-40B4-BE49-F238E27FC236}">
                <a16:creationId xmlns:a16="http://schemas.microsoft.com/office/drawing/2014/main" id="{7A9767BD-E2E4-B77A-BE4D-061CC7558EA4}"/>
              </a:ext>
            </a:extLst>
          </p:cNvPr>
          <p:cNvPicPr>
            <a:picLocks noChangeAspect="1" noChangeArrowheads="1"/>
          </p:cNvPicPr>
          <p:nvPr/>
        </p:nvPicPr>
        <p:blipFill>
          <a:blip r:embed="rId45">
            <a:extLst>
              <a:ext uri="{28A0092B-C50C-407E-A947-70E740481C1C}">
                <a14:useLocalDpi xmlns:a14="http://schemas.microsoft.com/office/drawing/2010/main" val="0"/>
              </a:ext>
            </a:extLst>
          </a:blip>
          <a:srcRect/>
          <a:stretch>
            <a:fillRect/>
          </a:stretch>
        </p:blipFill>
        <p:spPr bwMode="auto">
          <a:xfrm>
            <a:off x="9986682" y="3970755"/>
            <a:ext cx="229985" cy="283233"/>
          </a:xfrm>
          <a:prstGeom prst="rect">
            <a:avLst/>
          </a:prstGeom>
          <a:noFill/>
          <a:extLst>
            <a:ext uri="{909E8E84-426E-40DD-AFC4-6F175D3DCCD1}">
              <a14:hiddenFill xmlns:a14="http://schemas.microsoft.com/office/drawing/2010/main">
                <a:solidFill>
                  <a:srgbClr val="FFFFFF"/>
                </a:solidFill>
              </a14:hiddenFill>
            </a:ext>
          </a:extLst>
        </p:spPr>
      </p:pic>
      <p:pic>
        <p:nvPicPr>
          <p:cNvPr id="104" name="Picture 4">
            <a:extLst>
              <a:ext uri="{FF2B5EF4-FFF2-40B4-BE49-F238E27FC236}">
                <a16:creationId xmlns:a16="http://schemas.microsoft.com/office/drawing/2014/main" id="{FDB4345F-3040-C728-C4DE-9C467083EDF3}"/>
              </a:ext>
            </a:extLst>
          </p:cNvPr>
          <p:cNvPicPr>
            <a:picLocks noChangeAspect="1" noChangeArrowheads="1"/>
          </p:cNvPicPr>
          <p:nvPr/>
        </p:nvPicPr>
        <p:blipFill>
          <a:blip r:embed="rId46">
            <a:extLst>
              <a:ext uri="{28A0092B-C50C-407E-A947-70E740481C1C}">
                <a14:useLocalDpi xmlns:a14="http://schemas.microsoft.com/office/drawing/2010/main" val="0"/>
              </a:ext>
            </a:extLst>
          </a:blip>
          <a:srcRect/>
          <a:stretch>
            <a:fillRect/>
          </a:stretch>
        </p:blipFill>
        <p:spPr bwMode="auto">
          <a:xfrm>
            <a:off x="10225438" y="3970884"/>
            <a:ext cx="229985" cy="282537"/>
          </a:xfrm>
          <a:prstGeom prst="rect">
            <a:avLst/>
          </a:prstGeom>
          <a:noFill/>
          <a:extLst>
            <a:ext uri="{909E8E84-426E-40DD-AFC4-6F175D3DCCD1}">
              <a14:hiddenFill xmlns:a14="http://schemas.microsoft.com/office/drawing/2010/main">
                <a:solidFill>
                  <a:srgbClr val="FFFFFF"/>
                </a:solidFill>
              </a14:hiddenFill>
            </a:ext>
          </a:extLst>
        </p:spPr>
      </p:pic>
      <p:pic>
        <p:nvPicPr>
          <p:cNvPr id="105" name="Picture 6">
            <a:extLst>
              <a:ext uri="{FF2B5EF4-FFF2-40B4-BE49-F238E27FC236}">
                <a16:creationId xmlns:a16="http://schemas.microsoft.com/office/drawing/2014/main" id="{E3FC84E4-1DEE-1D5B-385E-DD0A3236973C}"/>
              </a:ext>
            </a:extLst>
          </p:cNvPr>
          <p:cNvPicPr>
            <a:picLocks noChangeAspect="1" noChangeArrowheads="1"/>
          </p:cNvPicPr>
          <p:nvPr/>
        </p:nvPicPr>
        <p:blipFill>
          <a:blip r:embed="rId47">
            <a:extLst>
              <a:ext uri="{28A0092B-C50C-407E-A947-70E740481C1C}">
                <a14:useLocalDpi xmlns:a14="http://schemas.microsoft.com/office/drawing/2010/main" val="0"/>
              </a:ext>
            </a:extLst>
          </a:blip>
          <a:srcRect/>
          <a:stretch>
            <a:fillRect/>
          </a:stretch>
        </p:blipFill>
        <p:spPr bwMode="auto">
          <a:xfrm>
            <a:off x="9986681" y="4264651"/>
            <a:ext cx="229985" cy="283233"/>
          </a:xfrm>
          <a:prstGeom prst="rect">
            <a:avLst/>
          </a:prstGeom>
          <a:noFill/>
          <a:extLst>
            <a:ext uri="{909E8E84-426E-40DD-AFC4-6F175D3DCCD1}">
              <a14:hiddenFill xmlns:a14="http://schemas.microsoft.com/office/drawing/2010/main">
                <a:solidFill>
                  <a:srgbClr val="FFFFFF"/>
                </a:solidFill>
              </a14:hiddenFill>
            </a:ext>
          </a:extLst>
        </p:spPr>
      </p:pic>
      <p:pic>
        <p:nvPicPr>
          <p:cNvPr id="106" name="Picture 8">
            <a:extLst>
              <a:ext uri="{FF2B5EF4-FFF2-40B4-BE49-F238E27FC236}">
                <a16:creationId xmlns:a16="http://schemas.microsoft.com/office/drawing/2014/main" id="{D575E247-7833-B12E-FA85-C59F0801E180}"/>
              </a:ext>
            </a:extLst>
          </p:cNvPr>
          <p:cNvPicPr>
            <a:picLocks noChangeAspect="1" noChangeArrowheads="1"/>
          </p:cNvPicPr>
          <p:nvPr/>
        </p:nvPicPr>
        <p:blipFill>
          <a:blip r:embed="rId48">
            <a:extLst>
              <a:ext uri="{28A0092B-C50C-407E-A947-70E740481C1C}">
                <a14:useLocalDpi xmlns:a14="http://schemas.microsoft.com/office/drawing/2010/main" val="0"/>
              </a:ext>
            </a:extLst>
          </a:blip>
          <a:srcRect/>
          <a:stretch>
            <a:fillRect/>
          </a:stretch>
        </p:blipFill>
        <p:spPr bwMode="auto">
          <a:xfrm>
            <a:off x="10225438" y="4264127"/>
            <a:ext cx="229985" cy="284635"/>
          </a:xfrm>
          <a:prstGeom prst="rect">
            <a:avLst/>
          </a:prstGeom>
          <a:noFill/>
          <a:extLst>
            <a:ext uri="{909E8E84-426E-40DD-AFC4-6F175D3DCCD1}">
              <a14:hiddenFill xmlns:a14="http://schemas.microsoft.com/office/drawing/2010/main">
                <a:solidFill>
                  <a:srgbClr val="FFFFFF"/>
                </a:solidFill>
              </a14:hiddenFill>
            </a:ext>
          </a:extLst>
        </p:spPr>
      </p:pic>
      <p:pic>
        <p:nvPicPr>
          <p:cNvPr id="111" name="Picture 110">
            <a:extLst>
              <a:ext uri="{FF2B5EF4-FFF2-40B4-BE49-F238E27FC236}">
                <a16:creationId xmlns:a16="http://schemas.microsoft.com/office/drawing/2014/main" id="{44974A70-B1BE-F02E-7439-F5DF1F176798}"/>
              </a:ext>
            </a:extLst>
          </p:cNvPr>
          <p:cNvPicPr>
            <a:picLocks noChangeAspect="1"/>
          </p:cNvPicPr>
          <p:nvPr/>
        </p:nvPicPr>
        <p:blipFill>
          <a:blip r:embed="rId49"/>
          <a:stretch>
            <a:fillRect/>
          </a:stretch>
        </p:blipFill>
        <p:spPr>
          <a:xfrm>
            <a:off x="10748551" y="3967039"/>
            <a:ext cx="352287" cy="454771"/>
          </a:xfrm>
          <a:prstGeom prst="rect">
            <a:avLst/>
          </a:prstGeom>
        </p:spPr>
      </p:pic>
      <p:pic>
        <p:nvPicPr>
          <p:cNvPr id="1028" name="Picture 4">
            <a:extLst>
              <a:ext uri="{FF2B5EF4-FFF2-40B4-BE49-F238E27FC236}">
                <a16:creationId xmlns:a16="http://schemas.microsoft.com/office/drawing/2014/main" id="{72FF4081-234A-ED42-154E-223B49C6B7EA}"/>
              </a:ext>
            </a:extLst>
          </p:cNvPr>
          <p:cNvPicPr>
            <a:picLocks noChangeAspect="1" noChangeArrowheads="1"/>
          </p:cNvPicPr>
          <p:nvPr/>
        </p:nvPicPr>
        <p:blipFill>
          <a:blip r:embed="rId50">
            <a:extLst>
              <a:ext uri="{28A0092B-C50C-407E-A947-70E740481C1C}">
                <a14:useLocalDpi xmlns:a14="http://schemas.microsoft.com/office/drawing/2010/main" val="0"/>
              </a:ext>
            </a:extLst>
          </a:blip>
          <a:srcRect/>
          <a:stretch>
            <a:fillRect/>
          </a:stretch>
        </p:blipFill>
        <p:spPr bwMode="auto">
          <a:xfrm>
            <a:off x="6741226" y="3705111"/>
            <a:ext cx="1056240" cy="236829"/>
          </a:xfrm>
          <a:prstGeom prst="rect">
            <a:avLst/>
          </a:prstGeom>
          <a:noFill/>
          <a:extLst>
            <a:ext uri="{909E8E84-426E-40DD-AFC4-6F175D3DCCD1}">
              <a14:hiddenFill xmlns:a14="http://schemas.microsoft.com/office/drawing/2010/main">
                <a:solidFill>
                  <a:srgbClr val="FFFFFF"/>
                </a:solidFill>
              </a14:hiddenFill>
            </a:ext>
          </a:extLst>
        </p:spPr>
      </p:pic>
      <p:pic>
        <p:nvPicPr>
          <p:cNvPr id="113" name="Picture 112">
            <a:extLst>
              <a:ext uri="{FF2B5EF4-FFF2-40B4-BE49-F238E27FC236}">
                <a16:creationId xmlns:a16="http://schemas.microsoft.com/office/drawing/2014/main" id="{5069CF67-2726-7278-EAF3-9B72FBEBD0AE}"/>
              </a:ext>
            </a:extLst>
          </p:cNvPr>
          <p:cNvPicPr>
            <a:picLocks noChangeAspect="1"/>
          </p:cNvPicPr>
          <p:nvPr/>
        </p:nvPicPr>
        <p:blipFill>
          <a:blip r:embed="rId51"/>
          <a:stretch>
            <a:fillRect/>
          </a:stretch>
        </p:blipFill>
        <p:spPr>
          <a:xfrm>
            <a:off x="3885312" y="3692457"/>
            <a:ext cx="1716302" cy="255339"/>
          </a:xfrm>
          <a:prstGeom prst="rect">
            <a:avLst/>
          </a:prstGeom>
        </p:spPr>
      </p:pic>
      <p:pic>
        <p:nvPicPr>
          <p:cNvPr id="115" name="Picture 114">
            <a:extLst>
              <a:ext uri="{FF2B5EF4-FFF2-40B4-BE49-F238E27FC236}">
                <a16:creationId xmlns:a16="http://schemas.microsoft.com/office/drawing/2014/main" id="{479A9F02-390C-2853-3DCD-E31228091723}"/>
              </a:ext>
            </a:extLst>
          </p:cNvPr>
          <p:cNvPicPr>
            <a:picLocks noChangeAspect="1"/>
          </p:cNvPicPr>
          <p:nvPr/>
        </p:nvPicPr>
        <p:blipFill>
          <a:blip r:embed="rId52"/>
          <a:stretch>
            <a:fillRect/>
          </a:stretch>
        </p:blipFill>
        <p:spPr>
          <a:xfrm>
            <a:off x="8239399" y="3697289"/>
            <a:ext cx="1120622" cy="238066"/>
          </a:xfrm>
          <a:prstGeom prst="rect">
            <a:avLst/>
          </a:prstGeom>
        </p:spPr>
      </p:pic>
      <p:sp>
        <p:nvSpPr>
          <p:cNvPr id="116" name="Rectangle 115">
            <a:extLst>
              <a:ext uri="{FF2B5EF4-FFF2-40B4-BE49-F238E27FC236}">
                <a16:creationId xmlns:a16="http://schemas.microsoft.com/office/drawing/2014/main" id="{20794013-9CB9-8922-E72B-0827B47A642F}"/>
              </a:ext>
            </a:extLst>
          </p:cNvPr>
          <p:cNvSpPr/>
          <p:nvPr/>
        </p:nvSpPr>
        <p:spPr>
          <a:xfrm>
            <a:off x="6848714" y="2803085"/>
            <a:ext cx="5181386" cy="201880"/>
          </a:xfrm>
          <a:prstGeom prst="rect">
            <a:avLst/>
          </a:prstGeom>
          <a:solidFill>
            <a:schemeClr val="accent2">
              <a:lumMod val="75000"/>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40" name="Picture 16" descr="Game Developers Conference - Wikipedia">
            <a:extLst>
              <a:ext uri="{FF2B5EF4-FFF2-40B4-BE49-F238E27FC236}">
                <a16:creationId xmlns:a16="http://schemas.microsoft.com/office/drawing/2014/main" id="{B6246678-A1C5-292D-B607-593FDD91748C}"/>
              </a:ext>
            </a:extLst>
          </p:cNvPr>
          <p:cNvPicPr>
            <a:picLocks noChangeAspect="1" noChangeArrowheads="1"/>
          </p:cNvPicPr>
          <p:nvPr/>
        </p:nvPicPr>
        <p:blipFill>
          <a:blip r:embed="rId53">
            <a:extLst>
              <a:ext uri="{28A0092B-C50C-407E-A947-70E740481C1C}">
                <a14:useLocalDpi xmlns:a14="http://schemas.microsoft.com/office/drawing/2010/main" val="0"/>
              </a:ext>
            </a:extLst>
          </a:blip>
          <a:srcRect/>
          <a:stretch>
            <a:fillRect/>
          </a:stretch>
        </p:blipFill>
        <p:spPr bwMode="auto">
          <a:xfrm>
            <a:off x="7650501" y="2599042"/>
            <a:ext cx="524248" cy="181739"/>
          </a:xfrm>
          <a:prstGeom prst="rect">
            <a:avLst/>
          </a:prstGeom>
          <a:noFill/>
          <a:extLst>
            <a:ext uri="{909E8E84-426E-40DD-AFC4-6F175D3DCCD1}">
              <a14:hiddenFill xmlns:a14="http://schemas.microsoft.com/office/drawing/2010/main">
                <a:solidFill>
                  <a:srgbClr val="FFFFFF"/>
                </a:solidFill>
              </a14:hiddenFill>
            </a:ext>
          </a:extLst>
        </p:spPr>
      </p:pic>
      <p:sp>
        <p:nvSpPr>
          <p:cNvPr id="118" name="Rectangle 117">
            <a:extLst>
              <a:ext uri="{FF2B5EF4-FFF2-40B4-BE49-F238E27FC236}">
                <a16:creationId xmlns:a16="http://schemas.microsoft.com/office/drawing/2014/main" id="{73B6053A-A4F7-BE31-E45F-A068EBADD282}"/>
              </a:ext>
            </a:extLst>
          </p:cNvPr>
          <p:cNvSpPr/>
          <p:nvPr/>
        </p:nvSpPr>
        <p:spPr>
          <a:xfrm>
            <a:off x="5001819" y="5656391"/>
            <a:ext cx="2341456" cy="201880"/>
          </a:xfrm>
          <a:prstGeom prst="rect">
            <a:avLst/>
          </a:prstGeom>
          <a:solidFill>
            <a:schemeClr val="accent4">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42" name="Picture 18" descr="UW Professional &amp; Continuing Education Hybrid Partnership | 2U">
            <a:extLst>
              <a:ext uri="{FF2B5EF4-FFF2-40B4-BE49-F238E27FC236}">
                <a16:creationId xmlns:a16="http://schemas.microsoft.com/office/drawing/2014/main" id="{CFD5C8CC-8A1A-BA4B-5B6A-4B48E71B2A2E}"/>
              </a:ext>
            </a:extLst>
          </p:cNvPr>
          <p:cNvPicPr>
            <a:picLocks noChangeAspect="1" noChangeArrowheads="1"/>
          </p:cNvPicPr>
          <p:nvPr/>
        </p:nvPicPr>
        <p:blipFill>
          <a:blip r:embed="rId54">
            <a:extLst>
              <a:ext uri="{28A0092B-C50C-407E-A947-70E740481C1C}">
                <a14:useLocalDpi xmlns:a14="http://schemas.microsoft.com/office/drawing/2010/main" val="0"/>
              </a:ext>
            </a:extLst>
          </a:blip>
          <a:srcRect/>
          <a:stretch>
            <a:fillRect/>
          </a:stretch>
        </p:blipFill>
        <p:spPr bwMode="auto">
          <a:xfrm>
            <a:off x="5342558" y="5586868"/>
            <a:ext cx="1780119" cy="369699"/>
          </a:xfrm>
          <a:prstGeom prst="rect">
            <a:avLst/>
          </a:prstGeom>
          <a:noFill/>
          <a:extLst>
            <a:ext uri="{909E8E84-426E-40DD-AFC4-6F175D3DCCD1}">
              <a14:hiddenFill xmlns:a14="http://schemas.microsoft.com/office/drawing/2010/main">
                <a:solidFill>
                  <a:srgbClr val="FFFFFF"/>
                </a:solidFill>
              </a14:hiddenFill>
            </a:ext>
          </a:extLst>
        </p:spPr>
      </p:pic>
      <p:sp>
        <p:nvSpPr>
          <p:cNvPr id="119" name="Rectangle 118">
            <a:extLst>
              <a:ext uri="{FF2B5EF4-FFF2-40B4-BE49-F238E27FC236}">
                <a16:creationId xmlns:a16="http://schemas.microsoft.com/office/drawing/2014/main" id="{D64D0D35-5140-668C-7713-6F13AE693CC8}"/>
              </a:ext>
            </a:extLst>
          </p:cNvPr>
          <p:cNvSpPr/>
          <p:nvPr/>
        </p:nvSpPr>
        <p:spPr>
          <a:xfrm>
            <a:off x="5368114" y="6132808"/>
            <a:ext cx="6661985" cy="201880"/>
          </a:xfrm>
          <a:prstGeom prst="rect">
            <a:avLst/>
          </a:prstGeom>
          <a:solidFill>
            <a:schemeClr val="accent4">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Rectangle 119">
            <a:extLst>
              <a:ext uri="{FF2B5EF4-FFF2-40B4-BE49-F238E27FC236}">
                <a16:creationId xmlns:a16="http://schemas.microsoft.com/office/drawing/2014/main" id="{F5242EE4-C04D-A207-1940-062D3186296A}"/>
              </a:ext>
            </a:extLst>
          </p:cNvPr>
          <p:cNvSpPr/>
          <p:nvPr/>
        </p:nvSpPr>
        <p:spPr>
          <a:xfrm>
            <a:off x="10096859" y="5656391"/>
            <a:ext cx="719869" cy="201880"/>
          </a:xfrm>
          <a:prstGeom prst="rect">
            <a:avLst/>
          </a:prstGeom>
          <a:solidFill>
            <a:schemeClr val="accent4">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1" name="Picture 86" descr="Image result for global innovation exchange">
            <a:extLst>
              <a:ext uri="{FF2B5EF4-FFF2-40B4-BE49-F238E27FC236}">
                <a16:creationId xmlns:a16="http://schemas.microsoft.com/office/drawing/2014/main" id="{B5C9A124-0ACD-C6BA-2341-656DDC6B9381}"/>
              </a:ext>
            </a:extLst>
          </p:cNvPr>
          <p:cNvPicPr>
            <a:picLocks noChangeAspect="1" noChangeArrowheads="1"/>
          </p:cNvPicPr>
          <p:nvPr/>
        </p:nvPicPr>
        <p:blipFill rotWithShape="1">
          <a:blip r:embed="rId55" cstate="hqprint">
            <a:extLst>
              <a:ext uri="{28A0092B-C50C-407E-A947-70E740481C1C}">
                <a14:useLocalDpi xmlns:a14="http://schemas.microsoft.com/office/drawing/2010/main" val="0"/>
              </a:ext>
            </a:extLst>
          </a:blip>
          <a:srcRect l="12634" r="47925"/>
          <a:stretch/>
        </p:blipFill>
        <p:spPr bwMode="auto">
          <a:xfrm>
            <a:off x="10255347" y="5252410"/>
            <a:ext cx="402890" cy="339648"/>
          </a:xfrm>
          <a:prstGeom prst="rect">
            <a:avLst/>
          </a:prstGeom>
          <a:noFill/>
          <a:extLst>
            <a:ext uri="{909E8E84-426E-40DD-AFC4-6F175D3DCCD1}">
              <a14:hiddenFill xmlns:a14="http://schemas.microsoft.com/office/drawing/2010/main">
                <a:solidFill>
                  <a:srgbClr val="FFFFFF"/>
                </a:solidFill>
              </a14:hiddenFill>
            </a:ext>
          </a:extLst>
        </p:spPr>
      </p:pic>
      <p:pic>
        <p:nvPicPr>
          <p:cNvPr id="122" name="Picture 86" descr="Image result for global innovation exchange">
            <a:extLst>
              <a:ext uri="{FF2B5EF4-FFF2-40B4-BE49-F238E27FC236}">
                <a16:creationId xmlns:a16="http://schemas.microsoft.com/office/drawing/2014/main" id="{4F426264-C108-4CB4-B5D9-B69C266D74B8}"/>
              </a:ext>
            </a:extLst>
          </p:cNvPr>
          <p:cNvPicPr>
            <a:picLocks noChangeAspect="1" noChangeArrowheads="1"/>
          </p:cNvPicPr>
          <p:nvPr/>
        </p:nvPicPr>
        <p:blipFill rotWithShape="1">
          <a:blip r:embed="rId55" cstate="hqprint">
            <a:extLst>
              <a:ext uri="{28A0092B-C50C-407E-A947-70E740481C1C}">
                <a14:useLocalDpi xmlns:a14="http://schemas.microsoft.com/office/drawing/2010/main" val="0"/>
              </a:ext>
            </a:extLst>
          </a:blip>
          <a:srcRect l="48223" r="12336"/>
          <a:stretch/>
        </p:blipFill>
        <p:spPr bwMode="auto">
          <a:xfrm>
            <a:off x="10255348" y="5584418"/>
            <a:ext cx="402889" cy="339647"/>
          </a:xfrm>
          <a:prstGeom prst="rect">
            <a:avLst/>
          </a:prstGeom>
          <a:noFill/>
          <a:extLst>
            <a:ext uri="{909E8E84-426E-40DD-AFC4-6F175D3DCCD1}">
              <a14:hiddenFill xmlns:a14="http://schemas.microsoft.com/office/drawing/2010/main">
                <a:solidFill>
                  <a:srgbClr val="FFFFFF"/>
                </a:solidFill>
              </a14:hiddenFill>
            </a:ext>
          </a:extLst>
        </p:spPr>
      </p:pic>
      <p:pic>
        <p:nvPicPr>
          <p:cNvPr id="123" name="Picture 2" descr="Nintendo Game Play Counselors Reflect on the 8-Bit Era">
            <a:extLst>
              <a:ext uri="{FF2B5EF4-FFF2-40B4-BE49-F238E27FC236}">
                <a16:creationId xmlns:a16="http://schemas.microsoft.com/office/drawing/2014/main" id="{5136DF8F-F5CC-9502-A0C9-887D4025F45A}"/>
              </a:ext>
            </a:extLst>
          </p:cNvPr>
          <p:cNvPicPr>
            <a:picLocks noChangeAspect="1" noChangeArrowheads="1"/>
          </p:cNvPicPr>
          <p:nvPr/>
        </p:nvPicPr>
        <p:blipFill>
          <a:blip r:embed="rId56">
            <a:extLst>
              <a:ext uri="{28A0092B-C50C-407E-A947-70E740481C1C}">
                <a14:useLocalDpi xmlns:a14="http://schemas.microsoft.com/office/drawing/2010/main" val="0"/>
              </a:ext>
            </a:extLst>
          </a:blip>
          <a:srcRect/>
          <a:stretch>
            <a:fillRect/>
          </a:stretch>
        </p:blipFill>
        <p:spPr bwMode="auto">
          <a:xfrm>
            <a:off x="313549" y="452147"/>
            <a:ext cx="1120738" cy="629320"/>
          </a:xfrm>
          <a:prstGeom prst="rect">
            <a:avLst/>
          </a:prstGeom>
          <a:noFill/>
          <a:extLst>
            <a:ext uri="{909E8E84-426E-40DD-AFC4-6F175D3DCCD1}">
              <a14:hiddenFill xmlns:a14="http://schemas.microsoft.com/office/drawing/2010/main">
                <a:solidFill>
                  <a:srgbClr val="FFFFFF"/>
                </a:solidFill>
              </a14:hiddenFill>
            </a:ext>
          </a:extLst>
        </p:spPr>
      </p:pic>
      <p:sp>
        <p:nvSpPr>
          <p:cNvPr id="124" name="TextBox 123">
            <a:extLst>
              <a:ext uri="{FF2B5EF4-FFF2-40B4-BE49-F238E27FC236}">
                <a16:creationId xmlns:a16="http://schemas.microsoft.com/office/drawing/2014/main" id="{C37F2480-8212-68F0-BC19-21B56099D0A6}"/>
              </a:ext>
            </a:extLst>
          </p:cNvPr>
          <p:cNvSpPr txBox="1"/>
          <p:nvPr/>
        </p:nvSpPr>
        <p:spPr>
          <a:xfrm>
            <a:off x="540468" y="197115"/>
            <a:ext cx="694421" cy="276999"/>
          </a:xfrm>
          <a:prstGeom prst="rect">
            <a:avLst/>
          </a:prstGeom>
          <a:noFill/>
        </p:spPr>
        <p:txBody>
          <a:bodyPr wrap="none" rtlCol="0">
            <a:spAutoFit/>
          </a:bodyPr>
          <a:lstStyle/>
          <a:p>
            <a:pPr algn="ctr"/>
            <a:r>
              <a:rPr lang="en-US" sz="1200" dirty="0">
                <a:solidFill>
                  <a:schemeClr val="tx1">
                    <a:lumMod val="75000"/>
                    <a:lumOff val="25000"/>
                  </a:schemeClr>
                </a:solidFill>
              </a:rPr>
              <a:t>100,000</a:t>
            </a:r>
          </a:p>
        </p:txBody>
      </p:sp>
      <p:sp>
        <p:nvSpPr>
          <p:cNvPr id="1025" name="TextBox 1024">
            <a:extLst>
              <a:ext uri="{FF2B5EF4-FFF2-40B4-BE49-F238E27FC236}">
                <a16:creationId xmlns:a16="http://schemas.microsoft.com/office/drawing/2014/main" id="{D60472FE-FEA0-B6AD-706B-CBB01E2182B3}"/>
              </a:ext>
            </a:extLst>
          </p:cNvPr>
          <p:cNvSpPr txBox="1">
            <a:spLocks noChangeArrowheads="1"/>
          </p:cNvSpPr>
          <p:nvPr/>
        </p:nvSpPr>
        <p:spPr bwMode="auto">
          <a:xfrm>
            <a:off x="6602492" y="2258533"/>
            <a:ext cx="492443"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en-US" altLang="en-US" sz="1100" dirty="0">
                <a:solidFill>
                  <a:schemeClr val="tx1">
                    <a:lumMod val="75000"/>
                    <a:lumOff val="25000"/>
                  </a:schemeClr>
                </a:solidFill>
                <a:latin typeface="Tahoma" panose="020B0604030504040204" pitchFamily="34" charset="0"/>
              </a:rPr>
              <a:t>2009</a:t>
            </a:r>
          </a:p>
        </p:txBody>
      </p:sp>
      <p:sp>
        <p:nvSpPr>
          <p:cNvPr id="1031" name="TextBox 1030">
            <a:extLst>
              <a:ext uri="{FF2B5EF4-FFF2-40B4-BE49-F238E27FC236}">
                <a16:creationId xmlns:a16="http://schemas.microsoft.com/office/drawing/2014/main" id="{FF78F648-E225-139D-350D-76AD03F5229D}"/>
              </a:ext>
            </a:extLst>
          </p:cNvPr>
          <p:cNvSpPr txBox="1">
            <a:spLocks noChangeArrowheads="1"/>
          </p:cNvSpPr>
          <p:nvPr/>
        </p:nvSpPr>
        <p:spPr bwMode="auto">
          <a:xfrm>
            <a:off x="5368115" y="2255954"/>
            <a:ext cx="492443"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en-US" altLang="en-US" sz="1100" dirty="0">
                <a:solidFill>
                  <a:schemeClr val="tx1">
                    <a:lumMod val="75000"/>
                    <a:lumOff val="25000"/>
                  </a:schemeClr>
                </a:solidFill>
                <a:latin typeface="Tahoma" panose="020B0604030504040204" pitchFamily="34" charset="0"/>
              </a:rPr>
              <a:t>2006</a:t>
            </a:r>
          </a:p>
        </p:txBody>
      </p:sp>
      <p:sp>
        <p:nvSpPr>
          <p:cNvPr id="1037" name="TextBox 1036">
            <a:extLst>
              <a:ext uri="{FF2B5EF4-FFF2-40B4-BE49-F238E27FC236}">
                <a16:creationId xmlns:a16="http://schemas.microsoft.com/office/drawing/2014/main" id="{2DC780CD-BCF7-C948-A40D-C067AD244E50}"/>
              </a:ext>
            </a:extLst>
          </p:cNvPr>
          <p:cNvSpPr txBox="1">
            <a:spLocks noChangeArrowheads="1"/>
          </p:cNvSpPr>
          <p:nvPr/>
        </p:nvSpPr>
        <p:spPr bwMode="auto">
          <a:xfrm>
            <a:off x="1991829" y="2263913"/>
            <a:ext cx="492443"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en-US" altLang="en-US" sz="1100" dirty="0">
                <a:solidFill>
                  <a:schemeClr val="tx1">
                    <a:lumMod val="75000"/>
                    <a:lumOff val="25000"/>
                  </a:schemeClr>
                </a:solidFill>
                <a:latin typeface="Tahoma" panose="020B0604030504040204" pitchFamily="34" charset="0"/>
              </a:rPr>
              <a:t>1996</a:t>
            </a:r>
          </a:p>
        </p:txBody>
      </p:sp>
      <p:cxnSp>
        <p:nvCxnSpPr>
          <p:cNvPr id="1039" name="Straight Connector 1038">
            <a:extLst>
              <a:ext uri="{FF2B5EF4-FFF2-40B4-BE49-F238E27FC236}">
                <a16:creationId xmlns:a16="http://schemas.microsoft.com/office/drawing/2014/main" id="{78D40C51-1DD1-6F52-FEF4-1BFF7B2B70EE}"/>
              </a:ext>
            </a:extLst>
          </p:cNvPr>
          <p:cNvCxnSpPr>
            <a:cxnSpLocks/>
          </p:cNvCxnSpPr>
          <p:nvPr/>
        </p:nvCxnSpPr>
        <p:spPr>
          <a:xfrm>
            <a:off x="2226871" y="2484248"/>
            <a:ext cx="0" cy="90022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pic>
        <p:nvPicPr>
          <p:cNvPr id="1046" name="Picture 22" descr="Patent Plaque - Value Cherry Gloss VC-EZ10">
            <a:extLst>
              <a:ext uri="{FF2B5EF4-FFF2-40B4-BE49-F238E27FC236}">
                <a16:creationId xmlns:a16="http://schemas.microsoft.com/office/drawing/2014/main" id="{83E4A2DE-9E10-82E3-9294-546253B715FA}"/>
              </a:ext>
            </a:extLst>
          </p:cNvPr>
          <p:cNvPicPr>
            <a:picLocks noChangeAspect="1" noChangeArrowheads="1"/>
          </p:cNvPicPr>
          <p:nvPr/>
        </p:nvPicPr>
        <p:blipFill rotWithShape="1">
          <a:blip r:embed="rId57">
            <a:extLst>
              <a:ext uri="{28A0092B-C50C-407E-A947-70E740481C1C}">
                <a14:useLocalDpi xmlns:a14="http://schemas.microsoft.com/office/drawing/2010/main" val="0"/>
              </a:ext>
            </a:extLst>
          </a:blip>
          <a:srcRect l="14011" t="4483" r="13448" b="2588"/>
          <a:stretch/>
        </p:blipFill>
        <p:spPr bwMode="auto">
          <a:xfrm>
            <a:off x="10387425" y="593687"/>
            <a:ext cx="307740" cy="394231"/>
          </a:xfrm>
          <a:prstGeom prst="rect">
            <a:avLst/>
          </a:prstGeom>
          <a:noFill/>
          <a:extLst>
            <a:ext uri="{909E8E84-426E-40DD-AFC4-6F175D3DCCD1}">
              <a14:hiddenFill xmlns:a14="http://schemas.microsoft.com/office/drawing/2010/main">
                <a:solidFill>
                  <a:srgbClr val="FFFFFF"/>
                </a:solidFill>
              </a14:hiddenFill>
            </a:ext>
          </a:extLst>
        </p:spPr>
      </p:pic>
      <p:pic>
        <p:nvPicPr>
          <p:cNvPr id="1056" name="Picture 22" descr="Patent Plaque - Value Cherry Gloss VC-EZ10">
            <a:extLst>
              <a:ext uri="{FF2B5EF4-FFF2-40B4-BE49-F238E27FC236}">
                <a16:creationId xmlns:a16="http://schemas.microsoft.com/office/drawing/2014/main" id="{37EEFDF0-19F0-6981-C28B-6ED359964AF2}"/>
              </a:ext>
            </a:extLst>
          </p:cNvPr>
          <p:cNvPicPr>
            <a:picLocks noChangeAspect="1" noChangeArrowheads="1"/>
          </p:cNvPicPr>
          <p:nvPr/>
        </p:nvPicPr>
        <p:blipFill rotWithShape="1">
          <a:blip r:embed="rId57">
            <a:extLst>
              <a:ext uri="{28A0092B-C50C-407E-A947-70E740481C1C}">
                <a14:useLocalDpi xmlns:a14="http://schemas.microsoft.com/office/drawing/2010/main" val="0"/>
              </a:ext>
            </a:extLst>
          </a:blip>
          <a:srcRect l="14011" t="4483" r="13448" b="2588"/>
          <a:stretch/>
        </p:blipFill>
        <p:spPr bwMode="auto">
          <a:xfrm>
            <a:off x="10057699" y="595043"/>
            <a:ext cx="307740" cy="394231"/>
          </a:xfrm>
          <a:prstGeom prst="rect">
            <a:avLst/>
          </a:prstGeom>
          <a:noFill/>
          <a:extLst>
            <a:ext uri="{909E8E84-426E-40DD-AFC4-6F175D3DCCD1}">
              <a14:hiddenFill xmlns:a14="http://schemas.microsoft.com/office/drawing/2010/main">
                <a:solidFill>
                  <a:srgbClr val="FFFFFF"/>
                </a:solidFill>
              </a14:hiddenFill>
            </a:ext>
          </a:extLst>
        </p:spPr>
      </p:pic>
      <p:pic>
        <p:nvPicPr>
          <p:cNvPr id="1057" name="Picture 22" descr="Patent Plaque - Value Cherry Gloss VC-EZ10">
            <a:extLst>
              <a:ext uri="{FF2B5EF4-FFF2-40B4-BE49-F238E27FC236}">
                <a16:creationId xmlns:a16="http://schemas.microsoft.com/office/drawing/2014/main" id="{FA8CBA43-28F9-30F3-6F68-D49BADFFE841}"/>
              </a:ext>
            </a:extLst>
          </p:cNvPr>
          <p:cNvPicPr>
            <a:picLocks noChangeAspect="1" noChangeArrowheads="1"/>
          </p:cNvPicPr>
          <p:nvPr/>
        </p:nvPicPr>
        <p:blipFill rotWithShape="1">
          <a:blip r:embed="rId57">
            <a:extLst>
              <a:ext uri="{28A0092B-C50C-407E-A947-70E740481C1C}">
                <a14:useLocalDpi xmlns:a14="http://schemas.microsoft.com/office/drawing/2010/main" val="0"/>
              </a:ext>
            </a:extLst>
          </a:blip>
          <a:srcRect l="14011" t="4483" r="13448" b="2588"/>
          <a:stretch/>
        </p:blipFill>
        <p:spPr bwMode="auto">
          <a:xfrm>
            <a:off x="10106780" y="521434"/>
            <a:ext cx="307740" cy="394231"/>
          </a:xfrm>
          <a:prstGeom prst="rect">
            <a:avLst/>
          </a:prstGeom>
          <a:noFill/>
          <a:extLst>
            <a:ext uri="{909E8E84-426E-40DD-AFC4-6F175D3DCCD1}">
              <a14:hiddenFill xmlns:a14="http://schemas.microsoft.com/office/drawing/2010/main">
                <a:solidFill>
                  <a:srgbClr val="FFFFFF"/>
                </a:solidFill>
              </a14:hiddenFill>
            </a:ext>
          </a:extLst>
        </p:spPr>
      </p:pic>
      <p:pic>
        <p:nvPicPr>
          <p:cNvPr id="1058" name="Picture 22" descr="Patent Plaque - Value Cherry Gloss VC-EZ10">
            <a:extLst>
              <a:ext uri="{FF2B5EF4-FFF2-40B4-BE49-F238E27FC236}">
                <a16:creationId xmlns:a16="http://schemas.microsoft.com/office/drawing/2014/main" id="{413A572D-8F68-056F-DA0D-ABB2542309ED}"/>
              </a:ext>
            </a:extLst>
          </p:cNvPr>
          <p:cNvPicPr>
            <a:picLocks noChangeAspect="1" noChangeArrowheads="1"/>
          </p:cNvPicPr>
          <p:nvPr/>
        </p:nvPicPr>
        <p:blipFill rotWithShape="1">
          <a:blip r:embed="rId57">
            <a:extLst>
              <a:ext uri="{28A0092B-C50C-407E-A947-70E740481C1C}">
                <a14:useLocalDpi xmlns:a14="http://schemas.microsoft.com/office/drawing/2010/main" val="0"/>
              </a:ext>
            </a:extLst>
          </a:blip>
          <a:srcRect l="14011" t="4483" r="13448" b="2588"/>
          <a:stretch/>
        </p:blipFill>
        <p:spPr bwMode="auto">
          <a:xfrm>
            <a:off x="9217137" y="586779"/>
            <a:ext cx="307740" cy="394231"/>
          </a:xfrm>
          <a:prstGeom prst="rect">
            <a:avLst/>
          </a:prstGeom>
          <a:noFill/>
          <a:extLst>
            <a:ext uri="{909E8E84-426E-40DD-AFC4-6F175D3DCCD1}">
              <a14:hiddenFill xmlns:a14="http://schemas.microsoft.com/office/drawing/2010/main">
                <a:solidFill>
                  <a:srgbClr val="FFFFFF"/>
                </a:solidFill>
              </a14:hiddenFill>
            </a:ext>
          </a:extLst>
        </p:spPr>
      </p:pic>
      <p:pic>
        <p:nvPicPr>
          <p:cNvPr id="1062" name="Picture 22" descr="Patent Plaque - Value Cherry Gloss VC-EZ10">
            <a:extLst>
              <a:ext uri="{FF2B5EF4-FFF2-40B4-BE49-F238E27FC236}">
                <a16:creationId xmlns:a16="http://schemas.microsoft.com/office/drawing/2014/main" id="{E25F2B2F-66C2-011E-557B-831D444D6012}"/>
              </a:ext>
            </a:extLst>
          </p:cNvPr>
          <p:cNvPicPr>
            <a:picLocks noChangeAspect="1" noChangeArrowheads="1"/>
          </p:cNvPicPr>
          <p:nvPr/>
        </p:nvPicPr>
        <p:blipFill rotWithShape="1">
          <a:blip r:embed="rId57">
            <a:extLst>
              <a:ext uri="{28A0092B-C50C-407E-A947-70E740481C1C}">
                <a14:useLocalDpi xmlns:a14="http://schemas.microsoft.com/office/drawing/2010/main" val="0"/>
              </a:ext>
            </a:extLst>
          </a:blip>
          <a:srcRect l="14011" t="4483" r="13448" b="2588"/>
          <a:stretch/>
        </p:blipFill>
        <p:spPr bwMode="auto">
          <a:xfrm>
            <a:off x="9266830" y="521020"/>
            <a:ext cx="307740" cy="394231"/>
          </a:xfrm>
          <a:prstGeom prst="rect">
            <a:avLst/>
          </a:prstGeom>
          <a:noFill/>
          <a:extLst>
            <a:ext uri="{909E8E84-426E-40DD-AFC4-6F175D3DCCD1}">
              <a14:hiddenFill xmlns:a14="http://schemas.microsoft.com/office/drawing/2010/main">
                <a:solidFill>
                  <a:srgbClr val="FFFFFF"/>
                </a:solidFill>
              </a14:hiddenFill>
            </a:ext>
          </a:extLst>
        </p:spPr>
      </p:pic>
      <p:pic>
        <p:nvPicPr>
          <p:cNvPr id="1063" name="Picture 22" descr="Patent Plaque - Value Cherry Gloss VC-EZ10">
            <a:extLst>
              <a:ext uri="{FF2B5EF4-FFF2-40B4-BE49-F238E27FC236}">
                <a16:creationId xmlns:a16="http://schemas.microsoft.com/office/drawing/2014/main" id="{A560FC96-49C3-DC31-A385-0419E6C8F4A4}"/>
              </a:ext>
            </a:extLst>
          </p:cNvPr>
          <p:cNvPicPr>
            <a:picLocks noChangeAspect="1" noChangeArrowheads="1"/>
          </p:cNvPicPr>
          <p:nvPr/>
        </p:nvPicPr>
        <p:blipFill rotWithShape="1">
          <a:blip r:embed="rId57">
            <a:extLst>
              <a:ext uri="{28A0092B-C50C-407E-A947-70E740481C1C}">
                <a14:useLocalDpi xmlns:a14="http://schemas.microsoft.com/office/drawing/2010/main" val="0"/>
              </a:ext>
            </a:extLst>
          </a:blip>
          <a:srcRect l="14011" t="4483" r="13448" b="2588"/>
          <a:stretch/>
        </p:blipFill>
        <p:spPr bwMode="auto">
          <a:xfrm>
            <a:off x="9322440" y="452685"/>
            <a:ext cx="307740" cy="394231"/>
          </a:xfrm>
          <a:prstGeom prst="rect">
            <a:avLst/>
          </a:prstGeom>
          <a:noFill/>
          <a:extLst>
            <a:ext uri="{909E8E84-426E-40DD-AFC4-6F175D3DCCD1}">
              <a14:hiddenFill xmlns:a14="http://schemas.microsoft.com/office/drawing/2010/main">
                <a:solidFill>
                  <a:srgbClr val="FFFFFF"/>
                </a:solidFill>
              </a14:hiddenFill>
            </a:ext>
          </a:extLst>
        </p:spPr>
      </p:pic>
      <p:pic>
        <p:nvPicPr>
          <p:cNvPr id="1064" name="Picture 22" descr="Patent Plaque - Value Cherry Gloss VC-EZ10">
            <a:extLst>
              <a:ext uri="{FF2B5EF4-FFF2-40B4-BE49-F238E27FC236}">
                <a16:creationId xmlns:a16="http://schemas.microsoft.com/office/drawing/2014/main" id="{17E1AF02-5D09-07C0-2F04-3C410503FC24}"/>
              </a:ext>
            </a:extLst>
          </p:cNvPr>
          <p:cNvPicPr>
            <a:picLocks noChangeAspect="1" noChangeArrowheads="1"/>
          </p:cNvPicPr>
          <p:nvPr/>
        </p:nvPicPr>
        <p:blipFill rotWithShape="1">
          <a:blip r:embed="rId57">
            <a:extLst>
              <a:ext uri="{28A0092B-C50C-407E-A947-70E740481C1C}">
                <a14:useLocalDpi xmlns:a14="http://schemas.microsoft.com/office/drawing/2010/main" val="0"/>
              </a:ext>
            </a:extLst>
          </a:blip>
          <a:srcRect l="14011" t="4483" r="13448" b="2588"/>
          <a:stretch/>
        </p:blipFill>
        <p:spPr bwMode="auto">
          <a:xfrm>
            <a:off x="9378050" y="379092"/>
            <a:ext cx="307740" cy="394231"/>
          </a:xfrm>
          <a:prstGeom prst="rect">
            <a:avLst/>
          </a:prstGeom>
          <a:noFill/>
          <a:extLst>
            <a:ext uri="{909E8E84-426E-40DD-AFC4-6F175D3DCCD1}">
              <a14:hiddenFill xmlns:a14="http://schemas.microsoft.com/office/drawing/2010/main">
                <a:solidFill>
                  <a:srgbClr val="FFFFFF"/>
                </a:solidFill>
              </a14:hiddenFill>
            </a:ext>
          </a:extLst>
        </p:spPr>
      </p:pic>
      <p:pic>
        <p:nvPicPr>
          <p:cNvPr id="1065" name="Picture 22" descr="Patent Plaque - Value Cherry Gloss VC-EZ10">
            <a:extLst>
              <a:ext uri="{FF2B5EF4-FFF2-40B4-BE49-F238E27FC236}">
                <a16:creationId xmlns:a16="http://schemas.microsoft.com/office/drawing/2014/main" id="{913DEDBB-7AD1-8CDC-BFCE-6729B8F5E812}"/>
              </a:ext>
            </a:extLst>
          </p:cNvPr>
          <p:cNvPicPr>
            <a:picLocks noChangeAspect="1" noChangeArrowheads="1"/>
          </p:cNvPicPr>
          <p:nvPr/>
        </p:nvPicPr>
        <p:blipFill rotWithShape="1">
          <a:blip r:embed="rId57">
            <a:extLst>
              <a:ext uri="{28A0092B-C50C-407E-A947-70E740481C1C}">
                <a14:useLocalDpi xmlns:a14="http://schemas.microsoft.com/office/drawing/2010/main" val="0"/>
              </a:ext>
            </a:extLst>
          </a:blip>
          <a:srcRect l="14011" t="4483" r="13448" b="2588"/>
          <a:stretch/>
        </p:blipFill>
        <p:spPr bwMode="auto">
          <a:xfrm>
            <a:off x="8890874" y="583125"/>
            <a:ext cx="307740" cy="394231"/>
          </a:xfrm>
          <a:prstGeom prst="rect">
            <a:avLst/>
          </a:prstGeom>
          <a:noFill/>
          <a:extLst>
            <a:ext uri="{909E8E84-426E-40DD-AFC4-6F175D3DCCD1}">
              <a14:hiddenFill xmlns:a14="http://schemas.microsoft.com/office/drawing/2010/main">
                <a:solidFill>
                  <a:srgbClr val="FFFFFF"/>
                </a:solidFill>
              </a14:hiddenFill>
            </a:ext>
          </a:extLst>
        </p:spPr>
      </p:pic>
      <p:pic>
        <p:nvPicPr>
          <p:cNvPr id="1068" name="Picture 22" descr="Patent Plaque - Value Cherry Gloss VC-EZ10">
            <a:extLst>
              <a:ext uri="{FF2B5EF4-FFF2-40B4-BE49-F238E27FC236}">
                <a16:creationId xmlns:a16="http://schemas.microsoft.com/office/drawing/2014/main" id="{8B6F8925-3EF2-237A-80FC-34A2929406D0}"/>
              </a:ext>
            </a:extLst>
          </p:cNvPr>
          <p:cNvPicPr>
            <a:picLocks noChangeAspect="1" noChangeArrowheads="1"/>
          </p:cNvPicPr>
          <p:nvPr/>
        </p:nvPicPr>
        <p:blipFill rotWithShape="1">
          <a:blip r:embed="rId57">
            <a:extLst>
              <a:ext uri="{28A0092B-C50C-407E-A947-70E740481C1C}">
                <a14:useLocalDpi xmlns:a14="http://schemas.microsoft.com/office/drawing/2010/main" val="0"/>
              </a:ext>
            </a:extLst>
          </a:blip>
          <a:srcRect l="14011" t="4483" r="13448" b="2588"/>
          <a:stretch/>
        </p:blipFill>
        <p:spPr bwMode="auto">
          <a:xfrm>
            <a:off x="8557332" y="580874"/>
            <a:ext cx="307740" cy="394231"/>
          </a:xfrm>
          <a:prstGeom prst="rect">
            <a:avLst/>
          </a:prstGeom>
          <a:noFill/>
          <a:extLst>
            <a:ext uri="{909E8E84-426E-40DD-AFC4-6F175D3DCCD1}">
              <a14:hiddenFill xmlns:a14="http://schemas.microsoft.com/office/drawing/2010/main">
                <a:solidFill>
                  <a:srgbClr val="FFFFFF"/>
                </a:solidFill>
              </a14:hiddenFill>
            </a:ext>
          </a:extLst>
        </p:spPr>
      </p:pic>
      <p:pic>
        <p:nvPicPr>
          <p:cNvPr id="1069" name="Picture 22" descr="Patent Plaque - Value Cherry Gloss VC-EZ10">
            <a:extLst>
              <a:ext uri="{FF2B5EF4-FFF2-40B4-BE49-F238E27FC236}">
                <a16:creationId xmlns:a16="http://schemas.microsoft.com/office/drawing/2014/main" id="{4BF2138B-83B0-74A1-EB41-4A4748CEABF4}"/>
              </a:ext>
            </a:extLst>
          </p:cNvPr>
          <p:cNvPicPr>
            <a:picLocks noChangeAspect="1" noChangeArrowheads="1"/>
          </p:cNvPicPr>
          <p:nvPr/>
        </p:nvPicPr>
        <p:blipFill rotWithShape="1">
          <a:blip r:embed="rId57">
            <a:extLst>
              <a:ext uri="{28A0092B-C50C-407E-A947-70E740481C1C}">
                <a14:useLocalDpi xmlns:a14="http://schemas.microsoft.com/office/drawing/2010/main" val="0"/>
              </a:ext>
            </a:extLst>
          </a:blip>
          <a:srcRect l="14011" t="4483" r="13448" b="2588"/>
          <a:stretch/>
        </p:blipFill>
        <p:spPr bwMode="auto">
          <a:xfrm>
            <a:off x="8612942" y="513591"/>
            <a:ext cx="307740" cy="394231"/>
          </a:xfrm>
          <a:prstGeom prst="rect">
            <a:avLst/>
          </a:prstGeom>
          <a:noFill/>
          <a:extLst>
            <a:ext uri="{909E8E84-426E-40DD-AFC4-6F175D3DCCD1}">
              <a14:hiddenFill xmlns:a14="http://schemas.microsoft.com/office/drawing/2010/main">
                <a:solidFill>
                  <a:srgbClr val="FFFFFF"/>
                </a:solidFill>
              </a14:hiddenFill>
            </a:ext>
          </a:extLst>
        </p:spPr>
      </p:pic>
      <p:pic>
        <p:nvPicPr>
          <p:cNvPr id="1070" name="Picture 22" descr="Patent Plaque - Value Cherry Gloss VC-EZ10">
            <a:extLst>
              <a:ext uri="{FF2B5EF4-FFF2-40B4-BE49-F238E27FC236}">
                <a16:creationId xmlns:a16="http://schemas.microsoft.com/office/drawing/2014/main" id="{C5BF7E71-7D55-96E0-CB8F-4C330A6619C9}"/>
              </a:ext>
            </a:extLst>
          </p:cNvPr>
          <p:cNvPicPr>
            <a:picLocks noChangeAspect="1" noChangeArrowheads="1"/>
          </p:cNvPicPr>
          <p:nvPr/>
        </p:nvPicPr>
        <p:blipFill rotWithShape="1">
          <a:blip r:embed="rId57">
            <a:extLst>
              <a:ext uri="{28A0092B-C50C-407E-A947-70E740481C1C}">
                <a14:useLocalDpi xmlns:a14="http://schemas.microsoft.com/office/drawing/2010/main" val="0"/>
              </a:ext>
            </a:extLst>
          </a:blip>
          <a:srcRect l="14011" t="4483" r="13448" b="2588"/>
          <a:stretch/>
        </p:blipFill>
        <p:spPr bwMode="auto">
          <a:xfrm>
            <a:off x="8211184" y="571532"/>
            <a:ext cx="307740" cy="394231"/>
          </a:xfrm>
          <a:prstGeom prst="rect">
            <a:avLst/>
          </a:prstGeom>
          <a:noFill/>
          <a:extLst>
            <a:ext uri="{909E8E84-426E-40DD-AFC4-6F175D3DCCD1}">
              <a14:hiddenFill xmlns:a14="http://schemas.microsoft.com/office/drawing/2010/main">
                <a:solidFill>
                  <a:srgbClr val="FFFFFF"/>
                </a:solidFill>
              </a14:hiddenFill>
            </a:ext>
          </a:extLst>
        </p:spPr>
      </p:pic>
      <p:pic>
        <p:nvPicPr>
          <p:cNvPr id="1071" name="Picture 22" descr="Patent Plaque - Value Cherry Gloss VC-EZ10">
            <a:extLst>
              <a:ext uri="{FF2B5EF4-FFF2-40B4-BE49-F238E27FC236}">
                <a16:creationId xmlns:a16="http://schemas.microsoft.com/office/drawing/2014/main" id="{A9AF679B-25F6-5673-EC65-16D496FBD94A}"/>
              </a:ext>
            </a:extLst>
          </p:cNvPr>
          <p:cNvPicPr>
            <a:picLocks noChangeAspect="1" noChangeArrowheads="1"/>
          </p:cNvPicPr>
          <p:nvPr/>
        </p:nvPicPr>
        <p:blipFill rotWithShape="1">
          <a:blip r:embed="rId57">
            <a:extLst>
              <a:ext uri="{28A0092B-C50C-407E-A947-70E740481C1C}">
                <a14:useLocalDpi xmlns:a14="http://schemas.microsoft.com/office/drawing/2010/main" val="0"/>
              </a:ext>
            </a:extLst>
          </a:blip>
          <a:srcRect l="14011" t="4483" r="13448" b="2588"/>
          <a:stretch/>
        </p:blipFill>
        <p:spPr bwMode="auto">
          <a:xfrm>
            <a:off x="8266794" y="504249"/>
            <a:ext cx="307740" cy="394231"/>
          </a:xfrm>
          <a:prstGeom prst="rect">
            <a:avLst/>
          </a:prstGeom>
          <a:noFill/>
          <a:extLst>
            <a:ext uri="{909E8E84-426E-40DD-AFC4-6F175D3DCCD1}">
              <a14:hiddenFill xmlns:a14="http://schemas.microsoft.com/office/drawing/2010/main">
                <a:solidFill>
                  <a:srgbClr val="FFFFFF"/>
                </a:solidFill>
              </a14:hiddenFill>
            </a:ext>
          </a:extLst>
        </p:spPr>
      </p:pic>
      <p:pic>
        <p:nvPicPr>
          <p:cNvPr id="1074" name="Picture 22" descr="Patent Plaque - Value Cherry Gloss VC-EZ10">
            <a:extLst>
              <a:ext uri="{FF2B5EF4-FFF2-40B4-BE49-F238E27FC236}">
                <a16:creationId xmlns:a16="http://schemas.microsoft.com/office/drawing/2014/main" id="{21E8228C-CC43-311A-A52A-A688A104C7CB}"/>
              </a:ext>
            </a:extLst>
          </p:cNvPr>
          <p:cNvPicPr>
            <a:picLocks noChangeAspect="1" noChangeArrowheads="1"/>
          </p:cNvPicPr>
          <p:nvPr/>
        </p:nvPicPr>
        <p:blipFill rotWithShape="1">
          <a:blip r:embed="rId57">
            <a:extLst>
              <a:ext uri="{28A0092B-C50C-407E-A947-70E740481C1C}">
                <a14:useLocalDpi xmlns:a14="http://schemas.microsoft.com/office/drawing/2010/main" val="0"/>
              </a:ext>
            </a:extLst>
          </a:blip>
          <a:srcRect l="14011" t="4483" r="13448" b="2588"/>
          <a:stretch/>
        </p:blipFill>
        <p:spPr bwMode="auto">
          <a:xfrm>
            <a:off x="7872268" y="569355"/>
            <a:ext cx="307740" cy="394231"/>
          </a:xfrm>
          <a:prstGeom prst="rect">
            <a:avLst/>
          </a:prstGeom>
          <a:noFill/>
          <a:extLst>
            <a:ext uri="{909E8E84-426E-40DD-AFC4-6F175D3DCCD1}">
              <a14:hiddenFill xmlns:a14="http://schemas.microsoft.com/office/drawing/2010/main">
                <a:solidFill>
                  <a:srgbClr val="FFFFFF"/>
                </a:solidFill>
              </a14:hiddenFill>
            </a:ext>
          </a:extLst>
        </p:spPr>
      </p:pic>
      <p:pic>
        <p:nvPicPr>
          <p:cNvPr id="1075" name="Picture 22" descr="Patent Plaque - Value Cherry Gloss VC-EZ10">
            <a:extLst>
              <a:ext uri="{FF2B5EF4-FFF2-40B4-BE49-F238E27FC236}">
                <a16:creationId xmlns:a16="http://schemas.microsoft.com/office/drawing/2014/main" id="{750ECDF0-B68D-7770-D421-BAEAF3DD85AA}"/>
              </a:ext>
            </a:extLst>
          </p:cNvPr>
          <p:cNvPicPr>
            <a:picLocks noChangeAspect="1" noChangeArrowheads="1"/>
          </p:cNvPicPr>
          <p:nvPr/>
        </p:nvPicPr>
        <p:blipFill rotWithShape="1">
          <a:blip r:embed="rId57">
            <a:extLst>
              <a:ext uri="{28A0092B-C50C-407E-A947-70E740481C1C}">
                <a14:useLocalDpi xmlns:a14="http://schemas.microsoft.com/office/drawing/2010/main" val="0"/>
              </a:ext>
            </a:extLst>
          </a:blip>
          <a:srcRect l="14011" t="4483" r="13448" b="2588"/>
          <a:stretch/>
        </p:blipFill>
        <p:spPr bwMode="auto">
          <a:xfrm>
            <a:off x="7921961" y="503596"/>
            <a:ext cx="307740" cy="394231"/>
          </a:xfrm>
          <a:prstGeom prst="rect">
            <a:avLst/>
          </a:prstGeom>
          <a:noFill/>
          <a:extLst>
            <a:ext uri="{909E8E84-426E-40DD-AFC4-6F175D3DCCD1}">
              <a14:hiddenFill xmlns:a14="http://schemas.microsoft.com/office/drawing/2010/main">
                <a:solidFill>
                  <a:srgbClr val="FFFFFF"/>
                </a:solidFill>
              </a14:hiddenFill>
            </a:ext>
          </a:extLst>
        </p:spPr>
      </p:pic>
      <p:pic>
        <p:nvPicPr>
          <p:cNvPr id="1076" name="Picture 22" descr="Patent Plaque - Value Cherry Gloss VC-EZ10">
            <a:extLst>
              <a:ext uri="{FF2B5EF4-FFF2-40B4-BE49-F238E27FC236}">
                <a16:creationId xmlns:a16="http://schemas.microsoft.com/office/drawing/2014/main" id="{20302710-56AA-E9EC-0604-5EC14D293851}"/>
              </a:ext>
            </a:extLst>
          </p:cNvPr>
          <p:cNvPicPr>
            <a:picLocks noChangeAspect="1" noChangeArrowheads="1"/>
          </p:cNvPicPr>
          <p:nvPr/>
        </p:nvPicPr>
        <p:blipFill rotWithShape="1">
          <a:blip r:embed="rId57">
            <a:extLst>
              <a:ext uri="{28A0092B-C50C-407E-A947-70E740481C1C}">
                <a14:useLocalDpi xmlns:a14="http://schemas.microsoft.com/office/drawing/2010/main" val="0"/>
              </a:ext>
            </a:extLst>
          </a:blip>
          <a:srcRect l="14011" t="4483" r="13448" b="2588"/>
          <a:stretch/>
        </p:blipFill>
        <p:spPr bwMode="auto">
          <a:xfrm>
            <a:off x="7977571" y="435261"/>
            <a:ext cx="307740" cy="394231"/>
          </a:xfrm>
          <a:prstGeom prst="rect">
            <a:avLst/>
          </a:prstGeom>
          <a:noFill/>
          <a:extLst>
            <a:ext uri="{909E8E84-426E-40DD-AFC4-6F175D3DCCD1}">
              <a14:hiddenFill xmlns:a14="http://schemas.microsoft.com/office/drawing/2010/main">
                <a:solidFill>
                  <a:srgbClr val="FFFFFF"/>
                </a:solidFill>
              </a14:hiddenFill>
            </a:ext>
          </a:extLst>
        </p:spPr>
      </p:pic>
      <p:pic>
        <p:nvPicPr>
          <p:cNvPr id="1077" name="Picture 22" descr="Patent Plaque - Value Cherry Gloss VC-EZ10">
            <a:extLst>
              <a:ext uri="{FF2B5EF4-FFF2-40B4-BE49-F238E27FC236}">
                <a16:creationId xmlns:a16="http://schemas.microsoft.com/office/drawing/2014/main" id="{CC66EE3D-A8D8-B55C-BB49-47027B6102BE}"/>
              </a:ext>
            </a:extLst>
          </p:cNvPr>
          <p:cNvPicPr>
            <a:picLocks noChangeAspect="1" noChangeArrowheads="1"/>
          </p:cNvPicPr>
          <p:nvPr/>
        </p:nvPicPr>
        <p:blipFill rotWithShape="1">
          <a:blip r:embed="rId57">
            <a:extLst>
              <a:ext uri="{28A0092B-C50C-407E-A947-70E740481C1C}">
                <a14:useLocalDpi xmlns:a14="http://schemas.microsoft.com/office/drawing/2010/main" val="0"/>
              </a:ext>
            </a:extLst>
          </a:blip>
          <a:srcRect l="14011" t="4483" r="13448" b="2588"/>
          <a:stretch/>
        </p:blipFill>
        <p:spPr bwMode="auto">
          <a:xfrm>
            <a:off x="8033181" y="361668"/>
            <a:ext cx="307740" cy="394231"/>
          </a:xfrm>
          <a:prstGeom prst="rect">
            <a:avLst/>
          </a:prstGeom>
          <a:noFill/>
          <a:extLst>
            <a:ext uri="{909E8E84-426E-40DD-AFC4-6F175D3DCCD1}">
              <a14:hiddenFill xmlns:a14="http://schemas.microsoft.com/office/drawing/2010/main">
                <a:solidFill>
                  <a:srgbClr val="FFFFFF"/>
                </a:solidFill>
              </a14:hiddenFill>
            </a:ext>
          </a:extLst>
        </p:spPr>
      </p:pic>
      <p:pic>
        <p:nvPicPr>
          <p:cNvPr id="1078" name="Picture 24" descr="Starlight Fun Center - RGDWiki">
            <a:extLst>
              <a:ext uri="{FF2B5EF4-FFF2-40B4-BE49-F238E27FC236}">
                <a16:creationId xmlns:a16="http://schemas.microsoft.com/office/drawing/2014/main" id="{1B95FC52-52A6-DAEA-7054-BE8B21A17C93}"/>
              </a:ext>
            </a:extLst>
          </p:cNvPr>
          <p:cNvPicPr>
            <a:picLocks noChangeAspect="1" noChangeArrowheads="1"/>
          </p:cNvPicPr>
          <p:nvPr/>
        </p:nvPicPr>
        <p:blipFill>
          <a:blip r:embed="rId58">
            <a:extLst>
              <a:ext uri="{28A0092B-C50C-407E-A947-70E740481C1C}">
                <a14:useLocalDpi xmlns:a14="http://schemas.microsoft.com/office/drawing/2010/main" val="0"/>
              </a:ext>
            </a:extLst>
          </a:blip>
          <a:srcRect/>
          <a:stretch>
            <a:fillRect/>
          </a:stretch>
        </p:blipFill>
        <p:spPr bwMode="auto">
          <a:xfrm>
            <a:off x="5837691" y="210510"/>
            <a:ext cx="332691" cy="745229"/>
          </a:xfrm>
          <a:prstGeom prst="rect">
            <a:avLst/>
          </a:prstGeom>
          <a:noFill/>
          <a:extLst>
            <a:ext uri="{909E8E84-426E-40DD-AFC4-6F175D3DCCD1}">
              <a14:hiddenFill xmlns:a14="http://schemas.microsoft.com/office/drawing/2010/main">
                <a:solidFill>
                  <a:srgbClr val="FFFFFF"/>
                </a:solidFill>
              </a14:hiddenFill>
            </a:ext>
          </a:extLst>
        </p:spPr>
      </p:pic>
      <p:pic>
        <p:nvPicPr>
          <p:cNvPr id="1080" name="Picture 28" descr="Nintendo Switch Kiosk">
            <a:extLst>
              <a:ext uri="{FF2B5EF4-FFF2-40B4-BE49-F238E27FC236}">
                <a16:creationId xmlns:a16="http://schemas.microsoft.com/office/drawing/2014/main" id="{8E20BB96-BE43-1245-D020-F870B08466DE}"/>
              </a:ext>
            </a:extLst>
          </p:cNvPr>
          <p:cNvPicPr>
            <a:picLocks noChangeAspect="1" noChangeArrowheads="1"/>
          </p:cNvPicPr>
          <p:nvPr/>
        </p:nvPicPr>
        <p:blipFill rotWithShape="1">
          <a:blip r:embed="rId59">
            <a:extLst>
              <a:ext uri="{28A0092B-C50C-407E-A947-70E740481C1C}">
                <a14:useLocalDpi xmlns:a14="http://schemas.microsoft.com/office/drawing/2010/main" val="0"/>
              </a:ext>
            </a:extLst>
          </a:blip>
          <a:srcRect l="1" t="6150" r="74406" b="27484"/>
          <a:stretch/>
        </p:blipFill>
        <p:spPr bwMode="auto">
          <a:xfrm>
            <a:off x="10857251" y="224217"/>
            <a:ext cx="602380" cy="781020"/>
          </a:xfrm>
          <a:prstGeom prst="rect">
            <a:avLst/>
          </a:prstGeom>
          <a:noFill/>
          <a:extLst>
            <a:ext uri="{909E8E84-426E-40DD-AFC4-6F175D3DCCD1}">
              <a14:hiddenFill xmlns:a14="http://schemas.microsoft.com/office/drawing/2010/main">
                <a:solidFill>
                  <a:srgbClr val="FFFFFF"/>
                </a:solidFill>
              </a14:hiddenFill>
            </a:ext>
          </a:extLst>
        </p:spPr>
      </p:pic>
      <p:pic>
        <p:nvPicPr>
          <p:cNvPr id="1081" name="Picture 1080" descr="aiwisdom4">
            <a:extLst>
              <a:ext uri="{FF2B5EF4-FFF2-40B4-BE49-F238E27FC236}">
                <a16:creationId xmlns:a16="http://schemas.microsoft.com/office/drawing/2014/main" id="{51EE541F-5DDA-A0FB-96C2-B30274AB5BC0}"/>
              </a:ext>
            </a:extLst>
          </p:cNvPr>
          <p:cNvPicPr>
            <a:picLocks noChangeAspect="1" noChangeArrowheads="1"/>
          </p:cNvPicPr>
          <p:nvPr/>
        </p:nvPicPr>
        <p:blipFill>
          <a:blip r:embed="rId60">
            <a:extLst>
              <a:ext uri="{28A0092B-C50C-407E-A947-70E740481C1C}">
                <a14:useLocalDpi xmlns:a14="http://schemas.microsoft.com/office/drawing/2010/main" val="0"/>
              </a:ext>
            </a:extLst>
          </a:blip>
          <a:srcRect/>
          <a:stretch>
            <a:fillRect/>
          </a:stretch>
        </p:blipFill>
        <p:spPr bwMode="auto">
          <a:xfrm>
            <a:off x="6125226" y="3969133"/>
            <a:ext cx="340178" cy="4259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083" name="TextBox 1082">
            <a:extLst>
              <a:ext uri="{FF2B5EF4-FFF2-40B4-BE49-F238E27FC236}">
                <a16:creationId xmlns:a16="http://schemas.microsoft.com/office/drawing/2014/main" id="{A9F270C1-D110-E2D9-B02B-973B0D1C6609}"/>
              </a:ext>
            </a:extLst>
          </p:cNvPr>
          <p:cNvSpPr txBox="1">
            <a:spLocks noChangeArrowheads="1"/>
          </p:cNvSpPr>
          <p:nvPr/>
        </p:nvSpPr>
        <p:spPr bwMode="auto">
          <a:xfrm>
            <a:off x="4096008" y="5825762"/>
            <a:ext cx="74732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en-US" altLang="en-US" sz="1100" dirty="0">
                <a:solidFill>
                  <a:schemeClr val="tx1">
                    <a:lumMod val="75000"/>
                    <a:lumOff val="25000"/>
                  </a:schemeClr>
                </a:solidFill>
                <a:latin typeface="Tahoma" panose="020B0604030504040204" pitchFamily="34" charset="0"/>
              </a:rPr>
              <a:t>Teaching</a:t>
            </a:r>
          </a:p>
        </p:txBody>
      </p:sp>
      <p:sp>
        <p:nvSpPr>
          <p:cNvPr id="1084" name="Left Brace 1083">
            <a:extLst>
              <a:ext uri="{FF2B5EF4-FFF2-40B4-BE49-F238E27FC236}">
                <a16:creationId xmlns:a16="http://schemas.microsoft.com/office/drawing/2014/main" id="{1FD4239C-C14D-3B59-A60C-475D168BB80B}"/>
              </a:ext>
            </a:extLst>
          </p:cNvPr>
          <p:cNvSpPr/>
          <p:nvPr/>
        </p:nvSpPr>
        <p:spPr>
          <a:xfrm>
            <a:off x="4821382" y="5522026"/>
            <a:ext cx="134587" cy="898566"/>
          </a:xfrm>
          <a:prstGeom prst="leftBrac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85" name="TextBox 1084">
            <a:extLst>
              <a:ext uri="{FF2B5EF4-FFF2-40B4-BE49-F238E27FC236}">
                <a16:creationId xmlns:a16="http://schemas.microsoft.com/office/drawing/2014/main" id="{E8C11754-8FCD-1195-20C0-4FA590EB7BFE}"/>
              </a:ext>
            </a:extLst>
          </p:cNvPr>
          <p:cNvSpPr txBox="1">
            <a:spLocks noChangeArrowheads="1"/>
          </p:cNvSpPr>
          <p:nvPr/>
        </p:nvSpPr>
        <p:spPr bwMode="auto">
          <a:xfrm>
            <a:off x="1765548" y="4248795"/>
            <a:ext cx="1592103"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en-US" altLang="en-US" sz="1100" dirty="0">
                <a:solidFill>
                  <a:schemeClr val="tx1">
                    <a:lumMod val="75000"/>
                    <a:lumOff val="25000"/>
                  </a:schemeClr>
                </a:solidFill>
                <a:latin typeface="Tahoma" panose="020B0604030504040204" pitchFamily="34" charset="0"/>
              </a:rPr>
              <a:t>Book Editing &amp; Writing</a:t>
            </a:r>
          </a:p>
        </p:txBody>
      </p:sp>
      <p:sp>
        <p:nvSpPr>
          <p:cNvPr id="1086" name="Left Brace 1085">
            <a:extLst>
              <a:ext uri="{FF2B5EF4-FFF2-40B4-BE49-F238E27FC236}">
                <a16:creationId xmlns:a16="http://schemas.microsoft.com/office/drawing/2014/main" id="{7E1C6F98-94BE-35E3-FF20-A6FBEDB77059}"/>
              </a:ext>
            </a:extLst>
          </p:cNvPr>
          <p:cNvSpPr/>
          <p:nvPr/>
        </p:nvSpPr>
        <p:spPr>
          <a:xfrm>
            <a:off x="3327981" y="3663302"/>
            <a:ext cx="158571" cy="1486629"/>
          </a:xfrm>
          <a:prstGeom prst="leftBrac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87" name="TextBox 1086">
            <a:extLst>
              <a:ext uri="{FF2B5EF4-FFF2-40B4-BE49-F238E27FC236}">
                <a16:creationId xmlns:a16="http://schemas.microsoft.com/office/drawing/2014/main" id="{DCD6FA7B-5A0B-55FC-7B2A-E4A1F2EFD879}"/>
              </a:ext>
            </a:extLst>
          </p:cNvPr>
          <p:cNvSpPr txBox="1">
            <a:spLocks noChangeArrowheads="1"/>
          </p:cNvSpPr>
          <p:nvPr/>
        </p:nvSpPr>
        <p:spPr bwMode="auto">
          <a:xfrm>
            <a:off x="4783163" y="2761084"/>
            <a:ext cx="66396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en-US" altLang="en-US" sz="1100" dirty="0">
                <a:solidFill>
                  <a:schemeClr val="tx1">
                    <a:lumMod val="75000"/>
                    <a:lumOff val="25000"/>
                  </a:schemeClr>
                </a:solidFill>
                <a:latin typeface="Tahoma" panose="020B0604030504040204" pitchFamily="34" charset="0"/>
              </a:rPr>
              <a:t>Masters</a:t>
            </a:r>
          </a:p>
        </p:txBody>
      </p:sp>
      <p:cxnSp>
        <p:nvCxnSpPr>
          <p:cNvPr id="1092" name="Straight Connector 1091">
            <a:extLst>
              <a:ext uri="{FF2B5EF4-FFF2-40B4-BE49-F238E27FC236}">
                <a16:creationId xmlns:a16="http://schemas.microsoft.com/office/drawing/2014/main" id="{33FAFD02-3242-1186-EE1D-F209CD8FD17D}"/>
              </a:ext>
            </a:extLst>
          </p:cNvPr>
          <p:cNvCxnSpPr>
            <a:cxnSpLocks/>
          </p:cNvCxnSpPr>
          <p:nvPr/>
        </p:nvCxnSpPr>
        <p:spPr>
          <a:xfrm>
            <a:off x="11816373" y="1096755"/>
            <a:ext cx="0" cy="1208967"/>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aphicFrame>
        <p:nvGraphicFramePr>
          <p:cNvPr id="59" name="Object 58">
            <a:extLst>
              <a:ext uri="{FF2B5EF4-FFF2-40B4-BE49-F238E27FC236}">
                <a16:creationId xmlns:a16="http://schemas.microsoft.com/office/drawing/2014/main" id="{53305110-5A67-CF50-DA86-BE01710883FC}"/>
              </a:ext>
            </a:extLst>
          </p:cNvPr>
          <p:cNvGraphicFramePr>
            <a:graphicFrameLocks noChangeAspect="1"/>
          </p:cNvGraphicFramePr>
          <p:nvPr/>
        </p:nvGraphicFramePr>
        <p:xfrm>
          <a:off x="6464436" y="1601573"/>
          <a:ext cx="1135886" cy="336317"/>
        </p:xfrm>
        <a:graphic>
          <a:graphicData uri="http://schemas.openxmlformats.org/presentationml/2006/ole">
            <mc:AlternateContent xmlns:mc="http://schemas.openxmlformats.org/markup-compatibility/2006">
              <mc:Choice xmlns:v="urn:schemas-microsoft-com:vml" Requires="v">
                <p:oleObj r:id="rId61" imgW="6349206" imgH="1879365" progId="">
                  <p:embed/>
                </p:oleObj>
              </mc:Choice>
              <mc:Fallback>
                <p:oleObj r:id="rId61" imgW="6349206" imgH="1879365" progId="">
                  <p:embed/>
                  <p:pic>
                    <p:nvPicPr>
                      <p:cNvPr id="59" name="Object 58">
                        <a:extLst>
                          <a:ext uri="{FF2B5EF4-FFF2-40B4-BE49-F238E27FC236}">
                            <a16:creationId xmlns:a16="http://schemas.microsoft.com/office/drawing/2014/main" id="{53305110-5A67-CF50-DA86-BE01710883FC}"/>
                          </a:ext>
                        </a:extLst>
                      </p:cNvPr>
                      <p:cNvPicPr>
                        <a:picLocks noChangeAspect="1" noChangeArrowheads="1"/>
                      </p:cNvPicPr>
                      <p:nvPr/>
                    </p:nvPicPr>
                    <p:blipFill>
                      <a:blip r:embed="rId62">
                        <a:extLst>
                          <a:ext uri="{28A0092B-C50C-407E-A947-70E740481C1C}">
                            <a14:useLocalDpi xmlns:a14="http://schemas.microsoft.com/office/drawing/2010/main" val="0"/>
                          </a:ext>
                        </a:extLst>
                      </a:blip>
                      <a:srcRect/>
                      <a:stretch>
                        <a:fillRect/>
                      </a:stretch>
                    </p:blipFill>
                    <p:spPr bwMode="auto">
                      <a:xfrm>
                        <a:off x="6464436" y="1601573"/>
                        <a:ext cx="1135886" cy="336317"/>
                      </a:xfrm>
                      <a:prstGeom prst="rect">
                        <a:avLst/>
                      </a:prstGeom>
                      <a:noFill/>
                      <a:ln>
                        <a:noFill/>
                      </a:ln>
                    </p:spPr>
                  </p:pic>
                </p:oleObj>
              </mc:Fallback>
            </mc:AlternateContent>
          </a:graphicData>
        </a:graphic>
      </p:graphicFrame>
      <p:pic>
        <p:nvPicPr>
          <p:cNvPr id="1096" name="Picture 2">
            <a:extLst>
              <a:ext uri="{FF2B5EF4-FFF2-40B4-BE49-F238E27FC236}">
                <a16:creationId xmlns:a16="http://schemas.microsoft.com/office/drawing/2014/main" id="{44B18AA3-B8F4-1CD1-8D52-B52C0D3EE8C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04278" y="1627849"/>
            <a:ext cx="1087741" cy="267686"/>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097" name="Object 1096">
            <a:extLst>
              <a:ext uri="{FF2B5EF4-FFF2-40B4-BE49-F238E27FC236}">
                <a16:creationId xmlns:a16="http://schemas.microsoft.com/office/drawing/2014/main" id="{91E85332-423F-CB79-83C7-0468F0D22774}"/>
              </a:ext>
            </a:extLst>
          </p:cNvPr>
          <p:cNvGraphicFramePr>
            <a:graphicFrameLocks noChangeAspect="1"/>
          </p:cNvGraphicFramePr>
          <p:nvPr/>
        </p:nvGraphicFramePr>
        <p:xfrm>
          <a:off x="9634228" y="1519097"/>
          <a:ext cx="783125" cy="231870"/>
        </p:xfrm>
        <a:graphic>
          <a:graphicData uri="http://schemas.openxmlformats.org/presentationml/2006/ole">
            <mc:AlternateContent xmlns:mc="http://schemas.openxmlformats.org/markup-compatibility/2006">
              <mc:Choice xmlns:v="urn:schemas-microsoft-com:vml" Requires="v">
                <p:oleObj r:id="rId61" imgW="6349206" imgH="1879365" progId="">
                  <p:embed/>
                </p:oleObj>
              </mc:Choice>
              <mc:Fallback>
                <p:oleObj r:id="rId61" imgW="6349206" imgH="1879365" progId="">
                  <p:embed/>
                  <p:pic>
                    <p:nvPicPr>
                      <p:cNvPr id="1097" name="Object 1096">
                        <a:extLst>
                          <a:ext uri="{FF2B5EF4-FFF2-40B4-BE49-F238E27FC236}">
                            <a16:creationId xmlns:a16="http://schemas.microsoft.com/office/drawing/2014/main" id="{91E85332-423F-CB79-83C7-0468F0D22774}"/>
                          </a:ext>
                        </a:extLst>
                      </p:cNvPr>
                      <p:cNvPicPr>
                        <a:picLocks noChangeAspect="1" noChangeArrowheads="1"/>
                      </p:cNvPicPr>
                      <p:nvPr/>
                    </p:nvPicPr>
                    <p:blipFill>
                      <a:blip r:embed="rId62">
                        <a:extLst>
                          <a:ext uri="{28A0092B-C50C-407E-A947-70E740481C1C}">
                            <a14:useLocalDpi xmlns:a14="http://schemas.microsoft.com/office/drawing/2010/main" val="0"/>
                          </a:ext>
                        </a:extLst>
                      </a:blip>
                      <a:srcRect/>
                      <a:stretch>
                        <a:fillRect/>
                      </a:stretch>
                    </p:blipFill>
                    <p:spPr bwMode="auto">
                      <a:xfrm>
                        <a:off x="9634228" y="1519097"/>
                        <a:ext cx="783125" cy="231870"/>
                      </a:xfrm>
                      <a:prstGeom prst="rect">
                        <a:avLst/>
                      </a:prstGeom>
                      <a:noFill/>
                      <a:ln>
                        <a:noFill/>
                      </a:ln>
                    </p:spPr>
                  </p:pic>
                </p:oleObj>
              </mc:Fallback>
            </mc:AlternateContent>
          </a:graphicData>
        </a:graphic>
      </p:graphicFrame>
      <p:sp>
        <p:nvSpPr>
          <p:cNvPr id="1098" name="TextBox 1097">
            <a:extLst>
              <a:ext uri="{FF2B5EF4-FFF2-40B4-BE49-F238E27FC236}">
                <a16:creationId xmlns:a16="http://schemas.microsoft.com/office/drawing/2014/main" id="{A2061533-95F7-828C-6D00-2D98DC24545D}"/>
              </a:ext>
            </a:extLst>
          </p:cNvPr>
          <p:cNvSpPr txBox="1">
            <a:spLocks noChangeArrowheads="1"/>
          </p:cNvSpPr>
          <p:nvPr/>
        </p:nvSpPr>
        <p:spPr bwMode="auto">
          <a:xfrm>
            <a:off x="9631572" y="1721382"/>
            <a:ext cx="781040" cy="338554"/>
          </a:xfrm>
          <a:prstGeom prst="rect">
            <a:avLst/>
          </a:prstGeom>
          <a:solidFill>
            <a:schemeClr val="bg1">
              <a:alpha val="61000"/>
            </a:schemeClr>
          </a:solidFill>
          <a:ln>
            <a:noFill/>
          </a:ln>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0"/>
              </a:spcBef>
              <a:buFontTx/>
              <a:buNone/>
            </a:pPr>
            <a:r>
              <a:rPr lang="en-US" altLang="en-US" sz="800" dirty="0">
                <a:solidFill>
                  <a:schemeClr val="tx1">
                    <a:lumMod val="75000"/>
                    <a:lumOff val="25000"/>
                  </a:schemeClr>
                </a:solidFill>
                <a:latin typeface="Tahoma" panose="020B0604030504040204" pitchFamily="34" charset="0"/>
              </a:rPr>
              <a:t>Technology</a:t>
            </a:r>
          </a:p>
          <a:p>
            <a:pPr algn="ctr" eaLnBrk="1" hangingPunct="1">
              <a:lnSpc>
                <a:spcPct val="100000"/>
              </a:lnSpc>
              <a:spcBef>
                <a:spcPct val="0"/>
              </a:spcBef>
              <a:buFontTx/>
              <a:buNone/>
            </a:pPr>
            <a:r>
              <a:rPr lang="en-US" altLang="en-US" sz="800" dirty="0">
                <a:solidFill>
                  <a:schemeClr val="tx1">
                    <a:lumMod val="75000"/>
                    <a:lumOff val="25000"/>
                  </a:schemeClr>
                </a:solidFill>
                <a:latin typeface="Tahoma" panose="020B0604030504040204" pitchFamily="34" charset="0"/>
              </a:rPr>
              <a:t>Development</a:t>
            </a:r>
          </a:p>
        </p:txBody>
      </p:sp>
      <p:sp>
        <p:nvSpPr>
          <p:cNvPr id="1095" name="Rectangle 1094">
            <a:extLst>
              <a:ext uri="{FF2B5EF4-FFF2-40B4-BE49-F238E27FC236}">
                <a16:creationId xmlns:a16="http://schemas.microsoft.com/office/drawing/2014/main" id="{F2C2DE35-4D1D-AC53-7634-0889A663B6B9}"/>
              </a:ext>
            </a:extLst>
          </p:cNvPr>
          <p:cNvSpPr/>
          <p:nvPr/>
        </p:nvSpPr>
        <p:spPr>
          <a:xfrm>
            <a:off x="10728213" y="1654728"/>
            <a:ext cx="721596" cy="201880"/>
          </a:xfrm>
          <a:prstGeom prst="rect">
            <a:avLst/>
          </a:prstGeom>
          <a:solidFill>
            <a:schemeClr val="bg1">
              <a:lumMod val="50000"/>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0" name="TextBox 1099">
            <a:extLst>
              <a:ext uri="{FF2B5EF4-FFF2-40B4-BE49-F238E27FC236}">
                <a16:creationId xmlns:a16="http://schemas.microsoft.com/office/drawing/2014/main" id="{77F65317-2D63-91D6-82E3-DABF43806BF5}"/>
              </a:ext>
            </a:extLst>
          </p:cNvPr>
          <p:cNvSpPr txBox="1">
            <a:spLocks noChangeArrowheads="1"/>
          </p:cNvSpPr>
          <p:nvPr/>
        </p:nvSpPr>
        <p:spPr bwMode="auto">
          <a:xfrm>
            <a:off x="9396144" y="2246465"/>
            <a:ext cx="492443"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en-US" altLang="en-US" sz="1100" dirty="0">
                <a:solidFill>
                  <a:schemeClr val="tx1">
                    <a:lumMod val="75000"/>
                    <a:lumOff val="25000"/>
                  </a:schemeClr>
                </a:solidFill>
                <a:latin typeface="Tahoma" panose="020B0604030504040204" pitchFamily="34" charset="0"/>
              </a:rPr>
              <a:t>2017</a:t>
            </a:r>
          </a:p>
        </p:txBody>
      </p:sp>
      <p:pic>
        <p:nvPicPr>
          <p:cNvPr id="6" name="Picture 5">
            <a:extLst>
              <a:ext uri="{FF2B5EF4-FFF2-40B4-BE49-F238E27FC236}">
                <a16:creationId xmlns:a16="http://schemas.microsoft.com/office/drawing/2014/main" id="{544F9DB2-0340-9171-DDFD-4432B3685263}"/>
              </a:ext>
            </a:extLst>
          </p:cNvPr>
          <p:cNvPicPr>
            <a:picLocks noChangeAspect="1"/>
          </p:cNvPicPr>
          <p:nvPr/>
        </p:nvPicPr>
        <p:blipFill>
          <a:blip r:embed="rId63"/>
          <a:stretch>
            <a:fillRect/>
          </a:stretch>
        </p:blipFill>
        <p:spPr>
          <a:xfrm>
            <a:off x="8616834" y="2426120"/>
            <a:ext cx="649328" cy="448066"/>
          </a:xfrm>
          <a:prstGeom prst="rect">
            <a:avLst/>
          </a:prstGeom>
        </p:spPr>
      </p:pic>
      <p:sp>
        <p:nvSpPr>
          <p:cNvPr id="7" name="Rectangle 6">
            <a:extLst>
              <a:ext uri="{FF2B5EF4-FFF2-40B4-BE49-F238E27FC236}">
                <a16:creationId xmlns:a16="http://schemas.microsoft.com/office/drawing/2014/main" id="{D44A3EBB-DE30-4EF1-AC3A-6114E4B6D2C1}"/>
              </a:ext>
            </a:extLst>
          </p:cNvPr>
          <p:cNvSpPr/>
          <p:nvPr/>
        </p:nvSpPr>
        <p:spPr>
          <a:xfrm>
            <a:off x="5777403" y="6131468"/>
            <a:ext cx="6252695" cy="96802"/>
          </a:xfrm>
          <a:prstGeom prst="rect">
            <a:avLst/>
          </a:prstGeom>
          <a:solidFill>
            <a:schemeClr val="accent4">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5681FDB0-EDAA-0F74-E066-2DBBDE153D15}"/>
              </a:ext>
            </a:extLst>
          </p:cNvPr>
          <p:cNvSpPr/>
          <p:nvPr/>
        </p:nvSpPr>
        <p:spPr>
          <a:xfrm>
            <a:off x="10096860" y="6243768"/>
            <a:ext cx="1933238" cy="87268"/>
          </a:xfrm>
          <a:prstGeom prst="rect">
            <a:avLst/>
          </a:prstGeom>
          <a:solidFill>
            <a:schemeClr val="accent4">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44" name="Picture 20" descr="DigiPen Institute of Technology, Design Department Jobs - UniversityJob.com">
            <a:extLst>
              <a:ext uri="{FF2B5EF4-FFF2-40B4-BE49-F238E27FC236}">
                <a16:creationId xmlns:a16="http://schemas.microsoft.com/office/drawing/2014/main" id="{8C631373-D747-FAF6-0478-2E54DAB74BB5}"/>
              </a:ext>
            </a:extLst>
          </p:cNvPr>
          <p:cNvPicPr>
            <a:picLocks noChangeAspect="1" noChangeArrowheads="1"/>
          </p:cNvPicPr>
          <p:nvPr/>
        </p:nvPicPr>
        <p:blipFill>
          <a:blip r:embed="rId64">
            <a:extLst>
              <a:ext uri="{28A0092B-C50C-407E-A947-70E740481C1C}">
                <a14:useLocalDpi xmlns:a14="http://schemas.microsoft.com/office/drawing/2010/main" val="0"/>
              </a:ext>
            </a:extLst>
          </a:blip>
          <a:srcRect/>
          <a:stretch>
            <a:fillRect/>
          </a:stretch>
        </p:blipFill>
        <p:spPr bwMode="auto">
          <a:xfrm>
            <a:off x="7854784" y="6018152"/>
            <a:ext cx="1889852" cy="472944"/>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B038EB68-2F23-D79E-B5B8-83C725AE99E5}"/>
              </a:ext>
            </a:extLst>
          </p:cNvPr>
          <p:cNvSpPr/>
          <p:nvPr/>
        </p:nvSpPr>
        <p:spPr>
          <a:xfrm>
            <a:off x="11449808" y="1652702"/>
            <a:ext cx="580293" cy="201880"/>
          </a:xfrm>
          <a:prstGeom prst="rect">
            <a:avLst/>
          </a:prstGeom>
          <a:solidFill>
            <a:srgbClr val="C00000">
              <a:alpha val="3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FA9743A-6FDE-DDBE-0878-037FE020E6EE}"/>
              </a:ext>
            </a:extLst>
          </p:cNvPr>
          <p:cNvSpPr/>
          <p:nvPr/>
        </p:nvSpPr>
        <p:spPr>
          <a:xfrm>
            <a:off x="11531179" y="1681554"/>
            <a:ext cx="206074" cy="1447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a:extLst>
              <a:ext uri="{FF2B5EF4-FFF2-40B4-BE49-F238E27FC236}">
                <a16:creationId xmlns:a16="http://schemas.microsoft.com/office/drawing/2014/main" id="{8D947D12-7A39-2DF5-EF9E-B6ABEBD0DEA5}"/>
              </a:ext>
            </a:extLst>
          </p:cNvPr>
          <p:cNvPicPr>
            <a:picLocks noChangeAspect="1" noChangeArrowheads="1"/>
          </p:cNvPicPr>
          <p:nvPr/>
        </p:nvPicPr>
        <p:blipFill>
          <a:blip r:embed="rId65">
            <a:extLst>
              <a:ext uri="{28A0092B-C50C-407E-A947-70E740481C1C}">
                <a14:useLocalDpi xmlns:a14="http://schemas.microsoft.com/office/drawing/2010/main" val="0"/>
              </a:ext>
            </a:extLst>
          </a:blip>
          <a:srcRect/>
          <a:stretch>
            <a:fillRect/>
          </a:stretch>
        </p:blipFill>
        <p:spPr bwMode="auto">
          <a:xfrm>
            <a:off x="11493326" y="1619718"/>
            <a:ext cx="283487" cy="28348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A0A86DF6-793C-AF0D-9A83-96E9E521266F}"/>
              </a:ext>
            </a:extLst>
          </p:cNvPr>
          <p:cNvPicPr>
            <a:picLocks noChangeAspect="1"/>
          </p:cNvPicPr>
          <p:nvPr/>
        </p:nvPicPr>
        <p:blipFill>
          <a:blip r:embed="rId66"/>
          <a:stretch>
            <a:fillRect/>
          </a:stretch>
        </p:blipFill>
        <p:spPr>
          <a:xfrm>
            <a:off x="11459003" y="1180086"/>
            <a:ext cx="361771" cy="234262"/>
          </a:xfrm>
          <a:prstGeom prst="rect">
            <a:avLst/>
          </a:prstGeom>
        </p:spPr>
      </p:pic>
      <p:pic>
        <p:nvPicPr>
          <p:cNvPr id="13" name="Picture 12" descr="A cover of a book&#10;&#10;Description automatically generated">
            <a:extLst>
              <a:ext uri="{FF2B5EF4-FFF2-40B4-BE49-F238E27FC236}">
                <a16:creationId xmlns:a16="http://schemas.microsoft.com/office/drawing/2014/main" id="{7A7DA386-43DD-CB51-572B-66CCBBA60000}"/>
              </a:ext>
            </a:extLst>
          </p:cNvPr>
          <p:cNvPicPr>
            <a:picLocks noChangeAspect="1"/>
          </p:cNvPicPr>
          <p:nvPr/>
        </p:nvPicPr>
        <p:blipFill>
          <a:blip r:embed="rId67">
            <a:extLst>
              <a:ext uri="{28A0092B-C50C-407E-A947-70E740481C1C}">
                <a14:useLocalDpi xmlns:a14="http://schemas.microsoft.com/office/drawing/2010/main" val="0"/>
              </a:ext>
            </a:extLst>
          </a:blip>
          <a:stretch>
            <a:fillRect/>
          </a:stretch>
        </p:blipFill>
        <p:spPr>
          <a:xfrm>
            <a:off x="11639888" y="3968374"/>
            <a:ext cx="382187" cy="521672"/>
          </a:xfrm>
          <a:prstGeom prst="rect">
            <a:avLst/>
          </a:prstGeom>
        </p:spPr>
      </p:pic>
      <p:sp>
        <p:nvSpPr>
          <p:cNvPr id="15" name="TextBox 14">
            <a:extLst>
              <a:ext uri="{FF2B5EF4-FFF2-40B4-BE49-F238E27FC236}">
                <a16:creationId xmlns:a16="http://schemas.microsoft.com/office/drawing/2014/main" id="{996798CF-6141-1B3D-27C5-7F0F08151556}"/>
              </a:ext>
            </a:extLst>
          </p:cNvPr>
          <p:cNvSpPr txBox="1"/>
          <p:nvPr/>
        </p:nvSpPr>
        <p:spPr>
          <a:xfrm>
            <a:off x="11537471" y="3681626"/>
            <a:ext cx="587020" cy="276999"/>
          </a:xfrm>
          <a:prstGeom prst="rect">
            <a:avLst/>
          </a:prstGeom>
          <a:noFill/>
        </p:spPr>
        <p:txBody>
          <a:bodyPr wrap="none" rtlCol="0">
            <a:spAutoFit/>
          </a:bodyPr>
          <a:lstStyle/>
          <a:p>
            <a:pPr algn="ctr"/>
            <a:r>
              <a:rPr lang="en-US" sz="600" b="1" dirty="0"/>
              <a:t>Steve Rabin </a:t>
            </a:r>
          </a:p>
          <a:p>
            <a:pPr algn="ctr"/>
            <a:r>
              <a:rPr lang="en-US" sz="600" b="1" dirty="0"/>
              <a:t>Design</a:t>
            </a:r>
          </a:p>
        </p:txBody>
      </p:sp>
    </p:spTree>
    <p:extLst>
      <p:ext uri="{BB962C8B-B14F-4D97-AF65-F5344CB8AC3E}">
        <p14:creationId xmlns:p14="http://schemas.microsoft.com/office/powerpoint/2010/main" val="1895667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500"/>
                                        <p:tgtEl>
                                          <p:spTgt spid="26"/>
                                        </p:tgtEl>
                                      </p:cBhvr>
                                    </p:animEffect>
                                  </p:childTnLst>
                                </p:cTn>
                              </p:par>
                              <p:par>
                                <p:cTn id="11" presetID="10" presetClass="entr" presetSubtype="0" fill="hold"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fade">
                                      <p:cBhvr>
                                        <p:cTn id="13" dur="500"/>
                                        <p:tgtEl>
                                          <p:spTgt spid="28"/>
                                        </p:tgtEl>
                                      </p:cBhvr>
                                    </p:animEffect>
                                  </p:childTnLst>
                                </p:cTn>
                              </p:par>
                              <p:par>
                                <p:cTn id="14" presetID="10" presetClass="entr" presetSubtype="0" fill="hold" nodeType="withEffect">
                                  <p:stCondLst>
                                    <p:cond delay="0"/>
                                  </p:stCondLst>
                                  <p:childTnLst>
                                    <p:set>
                                      <p:cBhvr>
                                        <p:cTn id="15" dur="1" fill="hold">
                                          <p:stCondLst>
                                            <p:cond delay="0"/>
                                          </p:stCondLst>
                                        </p:cTn>
                                        <p:tgtEl>
                                          <p:spTgt spid="29"/>
                                        </p:tgtEl>
                                        <p:attrNameLst>
                                          <p:attrName>style.visibility</p:attrName>
                                        </p:attrNameLst>
                                      </p:cBhvr>
                                      <p:to>
                                        <p:strVal val="visible"/>
                                      </p:to>
                                    </p:set>
                                    <p:animEffect transition="in" filter="fade">
                                      <p:cBhvr>
                                        <p:cTn id="16" dur="500"/>
                                        <p:tgtEl>
                                          <p:spTgt spid="29"/>
                                        </p:tgtEl>
                                      </p:cBhvr>
                                    </p:animEffect>
                                  </p:childTnLst>
                                </p:cTn>
                              </p:par>
                              <p:par>
                                <p:cTn id="17" presetID="10" presetClass="entr" presetSubtype="0" fill="hold" nodeType="withEffect">
                                  <p:stCondLst>
                                    <p:cond delay="0"/>
                                  </p:stCondLst>
                                  <p:childTnLst>
                                    <p:set>
                                      <p:cBhvr>
                                        <p:cTn id="18" dur="1" fill="hold">
                                          <p:stCondLst>
                                            <p:cond delay="0"/>
                                          </p:stCondLst>
                                        </p:cTn>
                                        <p:tgtEl>
                                          <p:spTgt spid="123"/>
                                        </p:tgtEl>
                                        <p:attrNameLst>
                                          <p:attrName>style.visibility</p:attrName>
                                        </p:attrNameLst>
                                      </p:cBhvr>
                                      <p:to>
                                        <p:strVal val="visible"/>
                                      </p:to>
                                    </p:set>
                                    <p:animEffect transition="in" filter="fade">
                                      <p:cBhvr>
                                        <p:cTn id="19" dur="500"/>
                                        <p:tgtEl>
                                          <p:spTgt spid="12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24"/>
                                        </p:tgtEl>
                                        <p:attrNameLst>
                                          <p:attrName>style.visibility</p:attrName>
                                        </p:attrNameLst>
                                      </p:cBhvr>
                                      <p:to>
                                        <p:strVal val="visible"/>
                                      </p:to>
                                    </p:set>
                                    <p:animEffect transition="in" filter="fade">
                                      <p:cBhvr>
                                        <p:cTn id="22" dur="500"/>
                                        <p:tgtEl>
                                          <p:spTgt spid="124"/>
                                        </p:tgtEl>
                                      </p:cBhvr>
                                    </p:animEffect>
                                  </p:childTnLst>
                                </p:cTn>
                              </p:par>
                              <p:par>
                                <p:cTn id="23" presetID="10" presetClass="entr" presetSubtype="0" fill="hold" nodeType="withEffect">
                                  <p:stCondLst>
                                    <p:cond delay="0"/>
                                  </p:stCondLst>
                                  <p:childTnLst>
                                    <p:set>
                                      <p:cBhvr>
                                        <p:cTn id="24" dur="1" fill="hold">
                                          <p:stCondLst>
                                            <p:cond delay="0"/>
                                          </p:stCondLst>
                                        </p:cTn>
                                        <p:tgtEl>
                                          <p:spTgt spid="27"/>
                                        </p:tgtEl>
                                        <p:attrNameLst>
                                          <p:attrName>style.visibility</p:attrName>
                                        </p:attrNameLst>
                                      </p:cBhvr>
                                      <p:to>
                                        <p:strVal val="visible"/>
                                      </p:to>
                                    </p:set>
                                    <p:animEffect transition="in" filter="fade">
                                      <p:cBhvr>
                                        <p:cTn id="25" dur="500"/>
                                        <p:tgtEl>
                                          <p:spTgt spid="27"/>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30"/>
                                        </p:tgtEl>
                                        <p:attrNameLst>
                                          <p:attrName>style.visibility</p:attrName>
                                        </p:attrNameLst>
                                      </p:cBhvr>
                                      <p:to>
                                        <p:strVal val="visible"/>
                                      </p:to>
                                    </p:set>
                                    <p:animEffect transition="in" filter="fade">
                                      <p:cBhvr>
                                        <p:cTn id="30" dur="500"/>
                                        <p:tgtEl>
                                          <p:spTgt spid="30"/>
                                        </p:tgtEl>
                                      </p:cBhvr>
                                    </p:animEffect>
                                  </p:childTnLst>
                                </p:cTn>
                              </p:par>
                              <p:par>
                                <p:cTn id="31" presetID="10" presetClass="entr" presetSubtype="0" fill="hold" nodeType="withEffect">
                                  <p:stCondLst>
                                    <p:cond delay="0"/>
                                  </p:stCondLst>
                                  <p:childTnLst>
                                    <p:set>
                                      <p:cBhvr>
                                        <p:cTn id="32" dur="1" fill="hold">
                                          <p:stCondLst>
                                            <p:cond delay="0"/>
                                          </p:stCondLst>
                                        </p:cTn>
                                        <p:tgtEl>
                                          <p:spTgt spid="31"/>
                                        </p:tgtEl>
                                        <p:attrNameLst>
                                          <p:attrName>style.visibility</p:attrName>
                                        </p:attrNameLst>
                                      </p:cBhvr>
                                      <p:to>
                                        <p:strVal val="visible"/>
                                      </p:to>
                                    </p:set>
                                    <p:animEffect transition="in" filter="fade">
                                      <p:cBhvr>
                                        <p:cTn id="33" dur="500"/>
                                        <p:tgtEl>
                                          <p:spTgt spid="31"/>
                                        </p:tgtEl>
                                      </p:cBhvr>
                                    </p:animEffect>
                                  </p:childTnLst>
                                </p:cTn>
                              </p:par>
                              <p:par>
                                <p:cTn id="34" presetID="10" presetClass="entr" presetSubtype="0" fill="hold" nodeType="withEffect">
                                  <p:stCondLst>
                                    <p:cond delay="0"/>
                                  </p:stCondLst>
                                  <p:childTnLst>
                                    <p:set>
                                      <p:cBhvr>
                                        <p:cTn id="35" dur="1" fill="hold">
                                          <p:stCondLst>
                                            <p:cond delay="0"/>
                                          </p:stCondLst>
                                        </p:cTn>
                                        <p:tgtEl>
                                          <p:spTgt spid="34"/>
                                        </p:tgtEl>
                                        <p:attrNameLst>
                                          <p:attrName>style.visibility</p:attrName>
                                        </p:attrNameLst>
                                      </p:cBhvr>
                                      <p:to>
                                        <p:strVal val="visible"/>
                                      </p:to>
                                    </p:set>
                                    <p:animEffect transition="in" filter="fade">
                                      <p:cBhvr>
                                        <p:cTn id="36" dur="500"/>
                                        <p:tgtEl>
                                          <p:spTgt spid="34"/>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037"/>
                                        </p:tgtEl>
                                        <p:attrNameLst>
                                          <p:attrName>style.visibility</p:attrName>
                                        </p:attrNameLst>
                                      </p:cBhvr>
                                      <p:to>
                                        <p:strVal val="visible"/>
                                      </p:to>
                                    </p:set>
                                    <p:animEffect transition="in" filter="fade">
                                      <p:cBhvr>
                                        <p:cTn id="39" dur="500"/>
                                        <p:tgtEl>
                                          <p:spTgt spid="1037"/>
                                        </p:tgtEl>
                                      </p:cBhvr>
                                    </p:animEffect>
                                  </p:childTnLst>
                                </p:cTn>
                              </p:par>
                              <p:par>
                                <p:cTn id="40" presetID="10" presetClass="entr" presetSubtype="0" fill="hold" nodeType="withEffect">
                                  <p:stCondLst>
                                    <p:cond delay="0"/>
                                  </p:stCondLst>
                                  <p:childTnLst>
                                    <p:set>
                                      <p:cBhvr>
                                        <p:cTn id="41" dur="1" fill="hold">
                                          <p:stCondLst>
                                            <p:cond delay="0"/>
                                          </p:stCondLst>
                                        </p:cTn>
                                        <p:tgtEl>
                                          <p:spTgt spid="1039"/>
                                        </p:tgtEl>
                                        <p:attrNameLst>
                                          <p:attrName>style.visibility</p:attrName>
                                        </p:attrNameLst>
                                      </p:cBhvr>
                                      <p:to>
                                        <p:strVal val="visible"/>
                                      </p:to>
                                    </p:set>
                                    <p:animEffect transition="in" filter="fade">
                                      <p:cBhvr>
                                        <p:cTn id="42" dur="500"/>
                                        <p:tgtEl>
                                          <p:spTgt spid="1039"/>
                                        </p:tgtEl>
                                      </p:cBhvr>
                                    </p:animEffect>
                                  </p:childTnLst>
                                </p:cTn>
                              </p:par>
                              <p:par>
                                <p:cTn id="43" presetID="10" presetClass="entr" presetSubtype="0" fill="hold" nodeType="withEffect">
                                  <p:stCondLst>
                                    <p:cond delay="0"/>
                                  </p:stCondLst>
                                  <p:childTnLst>
                                    <p:set>
                                      <p:cBhvr>
                                        <p:cTn id="44" dur="1" fill="hold">
                                          <p:stCondLst>
                                            <p:cond delay="0"/>
                                          </p:stCondLst>
                                        </p:cTn>
                                        <p:tgtEl>
                                          <p:spTgt spid="1043"/>
                                        </p:tgtEl>
                                        <p:attrNameLst>
                                          <p:attrName>style.visibility</p:attrName>
                                        </p:attrNameLst>
                                      </p:cBhvr>
                                      <p:to>
                                        <p:strVal val="visible"/>
                                      </p:to>
                                    </p:set>
                                    <p:animEffect transition="in" filter="fade">
                                      <p:cBhvr>
                                        <p:cTn id="45" dur="500"/>
                                        <p:tgtEl>
                                          <p:spTgt spid="1043"/>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68"/>
                                        </p:tgtEl>
                                        <p:attrNameLst>
                                          <p:attrName>style.visibility</p:attrName>
                                        </p:attrNameLst>
                                      </p:cBhvr>
                                      <p:to>
                                        <p:strVal val="visible"/>
                                      </p:to>
                                    </p:set>
                                    <p:animEffect transition="in" filter="fade">
                                      <p:cBhvr>
                                        <p:cTn id="50" dur="500"/>
                                        <p:tgtEl>
                                          <p:spTgt spid="68"/>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69"/>
                                        </p:tgtEl>
                                        <p:attrNameLst>
                                          <p:attrName>style.visibility</p:attrName>
                                        </p:attrNameLst>
                                      </p:cBhvr>
                                      <p:to>
                                        <p:strVal val="visible"/>
                                      </p:to>
                                    </p:set>
                                    <p:animEffect transition="in" filter="fade">
                                      <p:cBhvr>
                                        <p:cTn id="53" dur="500"/>
                                        <p:tgtEl>
                                          <p:spTgt spid="69"/>
                                        </p:tgtEl>
                                      </p:cBhvr>
                                    </p:animEffect>
                                  </p:childTnLst>
                                </p:cTn>
                              </p:par>
                              <p:par>
                                <p:cTn id="54" presetID="10" presetClass="entr" presetSubtype="0" fill="hold" nodeType="withEffect">
                                  <p:stCondLst>
                                    <p:cond delay="0"/>
                                  </p:stCondLst>
                                  <p:childTnLst>
                                    <p:set>
                                      <p:cBhvr>
                                        <p:cTn id="55" dur="1" fill="hold">
                                          <p:stCondLst>
                                            <p:cond delay="0"/>
                                          </p:stCondLst>
                                        </p:cTn>
                                        <p:tgtEl>
                                          <p:spTgt spid="70"/>
                                        </p:tgtEl>
                                        <p:attrNameLst>
                                          <p:attrName>style.visibility</p:attrName>
                                        </p:attrNameLst>
                                      </p:cBhvr>
                                      <p:to>
                                        <p:strVal val="visible"/>
                                      </p:to>
                                    </p:set>
                                    <p:animEffect transition="in" filter="fade">
                                      <p:cBhvr>
                                        <p:cTn id="56" dur="500"/>
                                        <p:tgtEl>
                                          <p:spTgt spid="70"/>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71"/>
                                        </p:tgtEl>
                                        <p:attrNameLst>
                                          <p:attrName>style.visibility</p:attrName>
                                        </p:attrNameLst>
                                      </p:cBhvr>
                                      <p:to>
                                        <p:strVal val="visible"/>
                                      </p:to>
                                    </p:set>
                                    <p:animEffect transition="in" filter="fade">
                                      <p:cBhvr>
                                        <p:cTn id="61" dur="500"/>
                                        <p:tgtEl>
                                          <p:spTgt spid="71"/>
                                        </p:tgtEl>
                                      </p:cBhvr>
                                    </p:animEffect>
                                  </p:childTnLst>
                                </p:cTn>
                              </p:par>
                              <p:par>
                                <p:cTn id="62" presetID="10" presetClass="entr" presetSubtype="0" fill="hold" nodeType="withEffect">
                                  <p:stCondLst>
                                    <p:cond delay="0"/>
                                  </p:stCondLst>
                                  <p:childTnLst>
                                    <p:set>
                                      <p:cBhvr>
                                        <p:cTn id="63" dur="1" fill="hold">
                                          <p:stCondLst>
                                            <p:cond delay="0"/>
                                          </p:stCondLst>
                                        </p:cTn>
                                        <p:tgtEl>
                                          <p:spTgt spid="72"/>
                                        </p:tgtEl>
                                        <p:attrNameLst>
                                          <p:attrName>style.visibility</p:attrName>
                                        </p:attrNameLst>
                                      </p:cBhvr>
                                      <p:to>
                                        <p:strVal val="visible"/>
                                      </p:to>
                                    </p:set>
                                    <p:animEffect transition="in" filter="fade">
                                      <p:cBhvr>
                                        <p:cTn id="64" dur="500"/>
                                        <p:tgtEl>
                                          <p:spTgt spid="72"/>
                                        </p:tgtEl>
                                      </p:cBhvr>
                                    </p:animEffect>
                                  </p:childTnLst>
                                </p:cTn>
                              </p:par>
                              <p:par>
                                <p:cTn id="65" presetID="10" presetClass="entr" presetSubtype="0" fill="hold" nodeType="withEffect">
                                  <p:stCondLst>
                                    <p:cond delay="0"/>
                                  </p:stCondLst>
                                  <p:childTnLst>
                                    <p:set>
                                      <p:cBhvr>
                                        <p:cTn id="66" dur="1" fill="hold">
                                          <p:stCondLst>
                                            <p:cond delay="0"/>
                                          </p:stCondLst>
                                        </p:cTn>
                                        <p:tgtEl>
                                          <p:spTgt spid="73"/>
                                        </p:tgtEl>
                                        <p:attrNameLst>
                                          <p:attrName>style.visibility</p:attrName>
                                        </p:attrNameLst>
                                      </p:cBhvr>
                                      <p:to>
                                        <p:strVal val="visible"/>
                                      </p:to>
                                    </p:set>
                                    <p:animEffect transition="in" filter="fade">
                                      <p:cBhvr>
                                        <p:cTn id="67" dur="500"/>
                                        <p:tgtEl>
                                          <p:spTgt spid="73"/>
                                        </p:tgtEl>
                                      </p:cBhvr>
                                    </p:animEffect>
                                  </p:childTnLst>
                                </p:cTn>
                              </p:par>
                              <p:par>
                                <p:cTn id="68" presetID="10" presetClass="entr" presetSubtype="0" fill="hold" nodeType="withEffect">
                                  <p:stCondLst>
                                    <p:cond delay="0"/>
                                  </p:stCondLst>
                                  <p:childTnLst>
                                    <p:set>
                                      <p:cBhvr>
                                        <p:cTn id="69" dur="1" fill="hold">
                                          <p:stCondLst>
                                            <p:cond delay="0"/>
                                          </p:stCondLst>
                                        </p:cTn>
                                        <p:tgtEl>
                                          <p:spTgt spid="74"/>
                                        </p:tgtEl>
                                        <p:attrNameLst>
                                          <p:attrName>style.visibility</p:attrName>
                                        </p:attrNameLst>
                                      </p:cBhvr>
                                      <p:to>
                                        <p:strVal val="visible"/>
                                      </p:to>
                                    </p:set>
                                    <p:animEffect transition="in" filter="fade">
                                      <p:cBhvr>
                                        <p:cTn id="70" dur="500"/>
                                        <p:tgtEl>
                                          <p:spTgt spid="74"/>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nodeType="clickEffect">
                                  <p:stCondLst>
                                    <p:cond delay="0"/>
                                  </p:stCondLst>
                                  <p:childTnLst>
                                    <p:set>
                                      <p:cBhvr>
                                        <p:cTn id="74" dur="1" fill="hold">
                                          <p:stCondLst>
                                            <p:cond delay="0"/>
                                          </p:stCondLst>
                                        </p:cTn>
                                        <p:tgtEl>
                                          <p:spTgt spid="80"/>
                                        </p:tgtEl>
                                        <p:attrNameLst>
                                          <p:attrName>style.visibility</p:attrName>
                                        </p:attrNameLst>
                                      </p:cBhvr>
                                      <p:to>
                                        <p:strVal val="visible"/>
                                      </p:to>
                                    </p:set>
                                    <p:animEffect transition="in" filter="fade">
                                      <p:cBhvr>
                                        <p:cTn id="75" dur="500"/>
                                        <p:tgtEl>
                                          <p:spTgt spid="80"/>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4"/>
                                        </p:tgtEl>
                                        <p:attrNameLst>
                                          <p:attrName>style.visibility</p:attrName>
                                        </p:attrNameLst>
                                      </p:cBhvr>
                                      <p:to>
                                        <p:strVal val="visible"/>
                                      </p:to>
                                    </p:set>
                                    <p:animEffect transition="in" filter="fade">
                                      <p:cBhvr>
                                        <p:cTn id="78" dur="500"/>
                                        <p:tgtEl>
                                          <p:spTgt spid="4"/>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17"/>
                                        </p:tgtEl>
                                        <p:attrNameLst>
                                          <p:attrName>style.visibility</p:attrName>
                                        </p:attrNameLst>
                                      </p:cBhvr>
                                      <p:to>
                                        <p:strVal val="visible"/>
                                      </p:to>
                                    </p:set>
                                    <p:animEffect transition="in" filter="fade">
                                      <p:cBhvr>
                                        <p:cTn id="81" dur="500"/>
                                        <p:tgtEl>
                                          <p:spTgt spid="17"/>
                                        </p:tgtEl>
                                      </p:cBhvr>
                                    </p:animEffect>
                                  </p:childTnLst>
                                </p:cTn>
                              </p:par>
                              <p:par>
                                <p:cTn id="82" presetID="10" presetClass="entr" presetSubtype="0" fill="hold" nodeType="withEffect">
                                  <p:stCondLst>
                                    <p:cond delay="0"/>
                                  </p:stCondLst>
                                  <p:childTnLst>
                                    <p:set>
                                      <p:cBhvr>
                                        <p:cTn id="83" dur="1" fill="hold">
                                          <p:stCondLst>
                                            <p:cond delay="0"/>
                                          </p:stCondLst>
                                        </p:cTn>
                                        <p:tgtEl>
                                          <p:spTgt spid="32"/>
                                        </p:tgtEl>
                                        <p:attrNameLst>
                                          <p:attrName>style.visibility</p:attrName>
                                        </p:attrNameLst>
                                      </p:cBhvr>
                                      <p:to>
                                        <p:strVal val="visible"/>
                                      </p:to>
                                    </p:set>
                                    <p:animEffect transition="in" filter="fade">
                                      <p:cBhvr>
                                        <p:cTn id="84" dur="500"/>
                                        <p:tgtEl>
                                          <p:spTgt spid="32"/>
                                        </p:tgtEl>
                                      </p:cBhvr>
                                    </p:animEffect>
                                  </p:childTnLst>
                                </p:cTn>
                              </p:par>
                              <p:par>
                                <p:cTn id="85" presetID="10" presetClass="entr" presetSubtype="0" fill="hold" nodeType="withEffect">
                                  <p:stCondLst>
                                    <p:cond delay="0"/>
                                  </p:stCondLst>
                                  <p:childTnLst>
                                    <p:set>
                                      <p:cBhvr>
                                        <p:cTn id="86" dur="1" fill="hold">
                                          <p:stCondLst>
                                            <p:cond delay="0"/>
                                          </p:stCondLst>
                                        </p:cTn>
                                        <p:tgtEl>
                                          <p:spTgt spid="33"/>
                                        </p:tgtEl>
                                        <p:attrNameLst>
                                          <p:attrName>style.visibility</p:attrName>
                                        </p:attrNameLst>
                                      </p:cBhvr>
                                      <p:to>
                                        <p:strVal val="visible"/>
                                      </p:to>
                                    </p:set>
                                    <p:animEffect transition="in" filter="fade">
                                      <p:cBhvr>
                                        <p:cTn id="87" dur="500"/>
                                        <p:tgtEl>
                                          <p:spTgt spid="33"/>
                                        </p:tgtEl>
                                      </p:cBhvr>
                                    </p:animEffect>
                                  </p:childTnLst>
                                </p:cTn>
                              </p:par>
                              <p:par>
                                <p:cTn id="88" presetID="10" presetClass="entr" presetSubtype="0" fill="hold" nodeType="withEffect">
                                  <p:stCondLst>
                                    <p:cond delay="0"/>
                                  </p:stCondLst>
                                  <p:childTnLst>
                                    <p:set>
                                      <p:cBhvr>
                                        <p:cTn id="89" dur="1" fill="hold">
                                          <p:stCondLst>
                                            <p:cond delay="0"/>
                                          </p:stCondLst>
                                        </p:cTn>
                                        <p:tgtEl>
                                          <p:spTgt spid="126"/>
                                        </p:tgtEl>
                                        <p:attrNameLst>
                                          <p:attrName>style.visibility</p:attrName>
                                        </p:attrNameLst>
                                      </p:cBhvr>
                                      <p:to>
                                        <p:strVal val="visible"/>
                                      </p:to>
                                    </p:set>
                                    <p:animEffect transition="in" filter="fade">
                                      <p:cBhvr>
                                        <p:cTn id="90" dur="500"/>
                                        <p:tgtEl>
                                          <p:spTgt spid="126"/>
                                        </p:tgtEl>
                                      </p:cBhvr>
                                    </p:animEffect>
                                  </p:childTnLst>
                                </p:cTn>
                              </p:par>
                            </p:childTnLst>
                          </p:cTn>
                        </p:par>
                      </p:childTnLst>
                    </p:cTn>
                  </p:par>
                  <p:par>
                    <p:cTn id="91" fill="hold">
                      <p:stCondLst>
                        <p:cond delay="indefinite"/>
                      </p:stCondLst>
                      <p:childTnLst>
                        <p:par>
                          <p:cTn id="92" fill="hold">
                            <p:stCondLst>
                              <p:cond delay="0"/>
                            </p:stCondLst>
                            <p:childTnLst>
                              <p:par>
                                <p:cTn id="93" presetID="10" presetClass="entr" presetSubtype="0" fill="hold" nodeType="clickEffect">
                                  <p:stCondLst>
                                    <p:cond delay="0"/>
                                  </p:stCondLst>
                                  <p:childTnLst>
                                    <p:set>
                                      <p:cBhvr>
                                        <p:cTn id="94" dur="1" fill="hold">
                                          <p:stCondLst>
                                            <p:cond delay="0"/>
                                          </p:stCondLst>
                                        </p:cTn>
                                        <p:tgtEl>
                                          <p:spTgt spid="60"/>
                                        </p:tgtEl>
                                        <p:attrNameLst>
                                          <p:attrName>style.visibility</p:attrName>
                                        </p:attrNameLst>
                                      </p:cBhvr>
                                      <p:to>
                                        <p:strVal val="visible"/>
                                      </p:to>
                                    </p:set>
                                    <p:animEffect transition="in" filter="fade">
                                      <p:cBhvr>
                                        <p:cTn id="95" dur="500"/>
                                        <p:tgtEl>
                                          <p:spTgt spid="60"/>
                                        </p:tgtEl>
                                      </p:cBhvr>
                                    </p:animEffect>
                                  </p:childTnLst>
                                </p:cTn>
                              </p:par>
                              <p:par>
                                <p:cTn id="96" presetID="10" presetClass="entr" presetSubtype="0" fill="hold" nodeType="withEffect">
                                  <p:stCondLst>
                                    <p:cond delay="0"/>
                                  </p:stCondLst>
                                  <p:childTnLst>
                                    <p:set>
                                      <p:cBhvr>
                                        <p:cTn id="97" dur="1" fill="hold">
                                          <p:stCondLst>
                                            <p:cond delay="0"/>
                                          </p:stCondLst>
                                        </p:cTn>
                                        <p:tgtEl>
                                          <p:spTgt spid="1096"/>
                                        </p:tgtEl>
                                        <p:attrNameLst>
                                          <p:attrName>style.visibility</p:attrName>
                                        </p:attrNameLst>
                                      </p:cBhvr>
                                      <p:to>
                                        <p:strVal val="visible"/>
                                      </p:to>
                                    </p:set>
                                    <p:animEffect transition="in" filter="fade">
                                      <p:cBhvr>
                                        <p:cTn id="98" dur="500"/>
                                        <p:tgtEl>
                                          <p:spTgt spid="1096"/>
                                        </p:tgtEl>
                                      </p:cBhvr>
                                    </p:animEffect>
                                  </p:childTnLst>
                                </p:cTn>
                              </p:par>
                              <p:par>
                                <p:cTn id="99" presetID="10" presetClass="entr" presetSubtype="0" fill="hold" grpId="0" nodeType="withEffect">
                                  <p:stCondLst>
                                    <p:cond delay="0"/>
                                  </p:stCondLst>
                                  <p:childTnLst>
                                    <p:set>
                                      <p:cBhvr>
                                        <p:cTn id="100" dur="1" fill="hold">
                                          <p:stCondLst>
                                            <p:cond delay="0"/>
                                          </p:stCondLst>
                                        </p:cTn>
                                        <p:tgtEl>
                                          <p:spTgt spid="58"/>
                                        </p:tgtEl>
                                        <p:attrNameLst>
                                          <p:attrName>style.visibility</p:attrName>
                                        </p:attrNameLst>
                                      </p:cBhvr>
                                      <p:to>
                                        <p:strVal val="visible"/>
                                      </p:to>
                                    </p:set>
                                    <p:animEffect transition="in" filter="fade">
                                      <p:cBhvr>
                                        <p:cTn id="101" dur="500"/>
                                        <p:tgtEl>
                                          <p:spTgt spid="58"/>
                                        </p:tgtEl>
                                      </p:cBhvr>
                                    </p:animEffect>
                                  </p:childTnLst>
                                </p:cTn>
                              </p:par>
                            </p:childTnLst>
                          </p:cTn>
                        </p:par>
                      </p:childTnLst>
                    </p:cTn>
                  </p:par>
                  <p:par>
                    <p:cTn id="102" fill="hold">
                      <p:stCondLst>
                        <p:cond delay="indefinite"/>
                      </p:stCondLst>
                      <p:childTnLst>
                        <p:par>
                          <p:cTn id="103" fill="hold">
                            <p:stCondLst>
                              <p:cond delay="0"/>
                            </p:stCondLst>
                            <p:childTnLst>
                              <p:par>
                                <p:cTn id="104" presetID="10" presetClass="entr" presetSubtype="0" fill="hold" grpId="0" nodeType="clickEffect">
                                  <p:stCondLst>
                                    <p:cond delay="0"/>
                                  </p:stCondLst>
                                  <p:childTnLst>
                                    <p:set>
                                      <p:cBhvr>
                                        <p:cTn id="105" dur="1" fill="hold">
                                          <p:stCondLst>
                                            <p:cond delay="0"/>
                                          </p:stCondLst>
                                        </p:cTn>
                                        <p:tgtEl>
                                          <p:spTgt spid="85"/>
                                        </p:tgtEl>
                                        <p:attrNameLst>
                                          <p:attrName>style.visibility</p:attrName>
                                        </p:attrNameLst>
                                      </p:cBhvr>
                                      <p:to>
                                        <p:strVal val="visible"/>
                                      </p:to>
                                    </p:set>
                                    <p:animEffect transition="in" filter="fade">
                                      <p:cBhvr>
                                        <p:cTn id="106" dur="500"/>
                                        <p:tgtEl>
                                          <p:spTgt spid="85"/>
                                        </p:tgtEl>
                                      </p:cBhvr>
                                    </p:animEffect>
                                  </p:childTnLst>
                                </p:cTn>
                              </p:par>
                              <p:par>
                                <p:cTn id="107" presetID="10" presetClass="entr" presetSubtype="0" fill="hold" nodeType="withEffect">
                                  <p:stCondLst>
                                    <p:cond delay="0"/>
                                  </p:stCondLst>
                                  <p:childTnLst>
                                    <p:set>
                                      <p:cBhvr>
                                        <p:cTn id="108" dur="1" fill="hold">
                                          <p:stCondLst>
                                            <p:cond delay="0"/>
                                          </p:stCondLst>
                                        </p:cTn>
                                        <p:tgtEl>
                                          <p:spTgt spid="86"/>
                                        </p:tgtEl>
                                        <p:attrNameLst>
                                          <p:attrName>style.visibility</p:attrName>
                                        </p:attrNameLst>
                                      </p:cBhvr>
                                      <p:to>
                                        <p:strVal val="visible"/>
                                      </p:to>
                                    </p:set>
                                    <p:animEffect transition="in" filter="fade">
                                      <p:cBhvr>
                                        <p:cTn id="109" dur="500"/>
                                        <p:tgtEl>
                                          <p:spTgt spid="86"/>
                                        </p:tgtEl>
                                      </p:cBhvr>
                                    </p:animEffect>
                                  </p:childTnLst>
                                </p:cTn>
                              </p:par>
                              <p:par>
                                <p:cTn id="110" presetID="10" presetClass="entr" presetSubtype="0" fill="hold" nodeType="withEffect">
                                  <p:stCondLst>
                                    <p:cond delay="0"/>
                                  </p:stCondLst>
                                  <p:childTnLst>
                                    <p:set>
                                      <p:cBhvr>
                                        <p:cTn id="111" dur="1" fill="hold">
                                          <p:stCondLst>
                                            <p:cond delay="0"/>
                                          </p:stCondLst>
                                        </p:cTn>
                                        <p:tgtEl>
                                          <p:spTgt spid="87"/>
                                        </p:tgtEl>
                                        <p:attrNameLst>
                                          <p:attrName>style.visibility</p:attrName>
                                        </p:attrNameLst>
                                      </p:cBhvr>
                                      <p:to>
                                        <p:strVal val="visible"/>
                                      </p:to>
                                    </p:set>
                                    <p:animEffect transition="in" filter="fade">
                                      <p:cBhvr>
                                        <p:cTn id="112" dur="500"/>
                                        <p:tgtEl>
                                          <p:spTgt spid="87"/>
                                        </p:tgtEl>
                                      </p:cBhvr>
                                    </p:animEffect>
                                  </p:childTnLst>
                                </p:cTn>
                              </p:par>
                              <p:par>
                                <p:cTn id="113" presetID="10" presetClass="entr" presetSubtype="0" fill="hold" nodeType="withEffect">
                                  <p:stCondLst>
                                    <p:cond delay="0"/>
                                  </p:stCondLst>
                                  <p:childTnLst>
                                    <p:set>
                                      <p:cBhvr>
                                        <p:cTn id="114" dur="1" fill="hold">
                                          <p:stCondLst>
                                            <p:cond delay="0"/>
                                          </p:stCondLst>
                                        </p:cTn>
                                        <p:tgtEl>
                                          <p:spTgt spid="88"/>
                                        </p:tgtEl>
                                        <p:attrNameLst>
                                          <p:attrName>style.visibility</p:attrName>
                                        </p:attrNameLst>
                                      </p:cBhvr>
                                      <p:to>
                                        <p:strVal val="visible"/>
                                      </p:to>
                                    </p:set>
                                    <p:animEffect transition="in" filter="fade">
                                      <p:cBhvr>
                                        <p:cTn id="115" dur="500"/>
                                        <p:tgtEl>
                                          <p:spTgt spid="88"/>
                                        </p:tgtEl>
                                      </p:cBhvr>
                                    </p:animEffect>
                                  </p:childTnLst>
                                </p:cTn>
                              </p:par>
                              <p:par>
                                <p:cTn id="116" presetID="10" presetClass="entr" presetSubtype="0" fill="hold" nodeType="withEffect">
                                  <p:stCondLst>
                                    <p:cond delay="0"/>
                                  </p:stCondLst>
                                  <p:childTnLst>
                                    <p:set>
                                      <p:cBhvr>
                                        <p:cTn id="117" dur="1" fill="hold">
                                          <p:stCondLst>
                                            <p:cond delay="0"/>
                                          </p:stCondLst>
                                        </p:cTn>
                                        <p:tgtEl>
                                          <p:spTgt spid="89"/>
                                        </p:tgtEl>
                                        <p:attrNameLst>
                                          <p:attrName>style.visibility</p:attrName>
                                        </p:attrNameLst>
                                      </p:cBhvr>
                                      <p:to>
                                        <p:strVal val="visible"/>
                                      </p:to>
                                    </p:set>
                                    <p:animEffect transition="in" filter="fade">
                                      <p:cBhvr>
                                        <p:cTn id="118" dur="500"/>
                                        <p:tgtEl>
                                          <p:spTgt spid="89"/>
                                        </p:tgtEl>
                                      </p:cBhvr>
                                    </p:animEffect>
                                  </p:childTnLst>
                                </p:cTn>
                              </p:par>
                              <p:par>
                                <p:cTn id="119" presetID="10" presetClass="entr" presetSubtype="0" fill="hold" nodeType="withEffect">
                                  <p:stCondLst>
                                    <p:cond delay="0"/>
                                  </p:stCondLst>
                                  <p:childTnLst>
                                    <p:set>
                                      <p:cBhvr>
                                        <p:cTn id="120" dur="1" fill="hold">
                                          <p:stCondLst>
                                            <p:cond delay="0"/>
                                          </p:stCondLst>
                                        </p:cTn>
                                        <p:tgtEl>
                                          <p:spTgt spid="90"/>
                                        </p:tgtEl>
                                        <p:attrNameLst>
                                          <p:attrName>style.visibility</p:attrName>
                                        </p:attrNameLst>
                                      </p:cBhvr>
                                      <p:to>
                                        <p:strVal val="visible"/>
                                      </p:to>
                                    </p:set>
                                    <p:animEffect transition="in" filter="fade">
                                      <p:cBhvr>
                                        <p:cTn id="121" dur="500"/>
                                        <p:tgtEl>
                                          <p:spTgt spid="90"/>
                                        </p:tgtEl>
                                      </p:cBhvr>
                                    </p:animEffect>
                                  </p:childTnLst>
                                </p:cTn>
                              </p:par>
                              <p:par>
                                <p:cTn id="122" presetID="10" presetClass="entr" presetSubtype="0" fill="hold" nodeType="withEffect">
                                  <p:stCondLst>
                                    <p:cond delay="0"/>
                                  </p:stCondLst>
                                  <p:childTnLst>
                                    <p:set>
                                      <p:cBhvr>
                                        <p:cTn id="123" dur="1" fill="hold">
                                          <p:stCondLst>
                                            <p:cond delay="0"/>
                                          </p:stCondLst>
                                        </p:cTn>
                                        <p:tgtEl>
                                          <p:spTgt spid="91"/>
                                        </p:tgtEl>
                                        <p:attrNameLst>
                                          <p:attrName>style.visibility</p:attrName>
                                        </p:attrNameLst>
                                      </p:cBhvr>
                                      <p:to>
                                        <p:strVal val="visible"/>
                                      </p:to>
                                    </p:set>
                                    <p:animEffect transition="in" filter="fade">
                                      <p:cBhvr>
                                        <p:cTn id="124" dur="500"/>
                                        <p:tgtEl>
                                          <p:spTgt spid="91"/>
                                        </p:tgtEl>
                                      </p:cBhvr>
                                    </p:animEffect>
                                  </p:childTnLst>
                                </p:cTn>
                              </p:par>
                              <p:par>
                                <p:cTn id="125" presetID="10" presetClass="entr" presetSubtype="0" fill="hold" nodeType="withEffect">
                                  <p:stCondLst>
                                    <p:cond delay="0"/>
                                  </p:stCondLst>
                                  <p:childTnLst>
                                    <p:set>
                                      <p:cBhvr>
                                        <p:cTn id="126" dur="1" fill="hold">
                                          <p:stCondLst>
                                            <p:cond delay="0"/>
                                          </p:stCondLst>
                                        </p:cTn>
                                        <p:tgtEl>
                                          <p:spTgt spid="92"/>
                                        </p:tgtEl>
                                        <p:attrNameLst>
                                          <p:attrName>style.visibility</p:attrName>
                                        </p:attrNameLst>
                                      </p:cBhvr>
                                      <p:to>
                                        <p:strVal val="visible"/>
                                      </p:to>
                                    </p:set>
                                    <p:animEffect transition="in" filter="fade">
                                      <p:cBhvr>
                                        <p:cTn id="127" dur="500"/>
                                        <p:tgtEl>
                                          <p:spTgt spid="92"/>
                                        </p:tgtEl>
                                      </p:cBhvr>
                                    </p:animEffect>
                                  </p:childTnLst>
                                </p:cTn>
                              </p:par>
                              <p:par>
                                <p:cTn id="128" presetID="10" presetClass="entr" presetSubtype="0" fill="hold" nodeType="withEffect">
                                  <p:stCondLst>
                                    <p:cond delay="0"/>
                                  </p:stCondLst>
                                  <p:childTnLst>
                                    <p:set>
                                      <p:cBhvr>
                                        <p:cTn id="129" dur="1" fill="hold">
                                          <p:stCondLst>
                                            <p:cond delay="0"/>
                                          </p:stCondLst>
                                        </p:cTn>
                                        <p:tgtEl>
                                          <p:spTgt spid="93"/>
                                        </p:tgtEl>
                                        <p:attrNameLst>
                                          <p:attrName>style.visibility</p:attrName>
                                        </p:attrNameLst>
                                      </p:cBhvr>
                                      <p:to>
                                        <p:strVal val="visible"/>
                                      </p:to>
                                    </p:set>
                                    <p:animEffect transition="in" filter="fade">
                                      <p:cBhvr>
                                        <p:cTn id="130" dur="500"/>
                                        <p:tgtEl>
                                          <p:spTgt spid="93"/>
                                        </p:tgtEl>
                                      </p:cBhvr>
                                    </p:animEffect>
                                  </p:childTnLst>
                                </p:cTn>
                              </p:par>
                              <p:par>
                                <p:cTn id="131" presetID="10" presetClass="entr" presetSubtype="0" fill="hold" nodeType="withEffect">
                                  <p:stCondLst>
                                    <p:cond delay="0"/>
                                  </p:stCondLst>
                                  <p:childTnLst>
                                    <p:set>
                                      <p:cBhvr>
                                        <p:cTn id="132" dur="1" fill="hold">
                                          <p:stCondLst>
                                            <p:cond delay="0"/>
                                          </p:stCondLst>
                                        </p:cTn>
                                        <p:tgtEl>
                                          <p:spTgt spid="94"/>
                                        </p:tgtEl>
                                        <p:attrNameLst>
                                          <p:attrName>style.visibility</p:attrName>
                                        </p:attrNameLst>
                                      </p:cBhvr>
                                      <p:to>
                                        <p:strVal val="visible"/>
                                      </p:to>
                                    </p:set>
                                    <p:animEffect transition="in" filter="fade">
                                      <p:cBhvr>
                                        <p:cTn id="133" dur="500"/>
                                        <p:tgtEl>
                                          <p:spTgt spid="94"/>
                                        </p:tgtEl>
                                      </p:cBhvr>
                                    </p:animEffect>
                                  </p:childTnLst>
                                </p:cTn>
                              </p:par>
                              <p:par>
                                <p:cTn id="134" presetID="10" presetClass="entr" presetSubtype="0" fill="hold" nodeType="withEffect">
                                  <p:stCondLst>
                                    <p:cond delay="0"/>
                                  </p:stCondLst>
                                  <p:childTnLst>
                                    <p:set>
                                      <p:cBhvr>
                                        <p:cTn id="135" dur="1" fill="hold">
                                          <p:stCondLst>
                                            <p:cond delay="0"/>
                                          </p:stCondLst>
                                        </p:cTn>
                                        <p:tgtEl>
                                          <p:spTgt spid="95"/>
                                        </p:tgtEl>
                                        <p:attrNameLst>
                                          <p:attrName>style.visibility</p:attrName>
                                        </p:attrNameLst>
                                      </p:cBhvr>
                                      <p:to>
                                        <p:strVal val="visible"/>
                                      </p:to>
                                    </p:set>
                                    <p:animEffect transition="in" filter="fade">
                                      <p:cBhvr>
                                        <p:cTn id="136" dur="500"/>
                                        <p:tgtEl>
                                          <p:spTgt spid="95"/>
                                        </p:tgtEl>
                                      </p:cBhvr>
                                    </p:animEffect>
                                  </p:childTnLst>
                                </p:cTn>
                              </p:par>
                              <p:par>
                                <p:cTn id="137" presetID="10" presetClass="entr" presetSubtype="0" fill="hold" nodeType="withEffect">
                                  <p:stCondLst>
                                    <p:cond delay="0"/>
                                  </p:stCondLst>
                                  <p:childTnLst>
                                    <p:set>
                                      <p:cBhvr>
                                        <p:cTn id="138" dur="1" fill="hold">
                                          <p:stCondLst>
                                            <p:cond delay="0"/>
                                          </p:stCondLst>
                                        </p:cTn>
                                        <p:tgtEl>
                                          <p:spTgt spid="96"/>
                                        </p:tgtEl>
                                        <p:attrNameLst>
                                          <p:attrName>style.visibility</p:attrName>
                                        </p:attrNameLst>
                                      </p:cBhvr>
                                      <p:to>
                                        <p:strVal val="visible"/>
                                      </p:to>
                                    </p:set>
                                    <p:animEffect transition="in" filter="fade">
                                      <p:cBhvr>
                                        <p:cTn id="139" dur="500"/>
                                        <p:tgtEl>
                                          <p:spTgt spid="96"/>
                                        </p:tgtEl>
                                      </p:cBhvr>
                                    </p:animEffect>
                                  </p:childTnLst>
                                </p:cTn>
                              </p:par>
                              <p:par>
                                <p:cTn id="140" presetID="10" presetClass="entr" presetSubtype="0" fill="hold" nodeType="withEffect">
                                  <p:stCondLst>
                                    <p:cond delay="0"/>
                                  </p:stCondLst>
                                  <p:childTnLst>
                                    <p:set>
                                      <p:cBhvr>
                                        <p:cTn id="141" dur="1" fill="hold">
                                          <p:stCondLst>
                                            <p:cond delay="0"/>
                                          </p:stCondLst>
                                        </p:cTn>
                                        <p:tgtEl>
                                          <p:spTgt spid="97"/>
                                        </p:tgtEl>
                                        <p:attrNameLst>
                                          <p:attrName>style.visibility</p:attrName>
                                        </p:attrNameLst>
                                      </p:cBhvr>
                                      <p:to>
                                        <p:strVal val="visible"/>
                                      </p:to>
                                    </p:set>
                                    <p:animEffect transition="in" filter="fade">
                                      <p:cBhvr>
                                        <p:cTn id="142" dur="500"/>
                                        <p:tgtEl>
                                          <p:spTgt spid="97"/>
                                        </p:tgtEl>
                                      </p:cBhvr>
                                    </p:animEffect>
                                  </p:childTnLst>
                                </p:cTn>
                              </p:par>
                              <p:par>
                                <p:cTn id="143" presetID="10" presetClass="entr" presetSubtype="0" fill="hold" nodeType="withEffect">
                                  <p:stCondLst>
                                    <p:cond delay="0"/>
                                  </p:stCondLst>
                                  <p:childTnLst>
                                    <p:set>
                                      <p:cBhvr>
                                        <p:cTn id="144" dur="1" fill="hold">
                                          <p:stCondLst>
                                            <p:cond delay="0"/>
                                          </p:stCondLst>
                                        </p:cTn>
                                        <p:tgtEl>
                                          <p:spTgt spid="98"/>
                                        </p:tgtEl>
                                        <p:attrNameLst>
                                          <p:attrName>style.visibility</p:attrName>
                                        </p:attrNameLst>
                                      </p:cBhvr>
                                      <p:to>
                                        <p:strVal val="visible"/>
                                      </p:to>
                                    </p:set>
                                    <p:animEffect transition="in" filter="fade">
                                      <p:cBhvr>
                                        <p:cTn id="145" dur="500"/>
                                        <p:tgtEl>
                                          <p:spTgt spid="98"/>
                                        </p:tgtEl>
                                      </p:cBhvr>
                                    </p:animEffect>
                                  </p:childTnLst>
                                </p:cTn>
                              </p:par>
                              <p:par>
                                <p:cTn id="146" presetID="10" presetClass="entr" presetSubtype="0" fill="hold" nodeType="withEffect">
                                  <p:stCondLst>
                                    <p:cond delay="0"/>
                                  </p:stCondLst>
                                  <p:childTnLst>
                                    <p:set>
                                      <p:cBhvr>
                                        <p:cTn id="147" dur="1" fill="hold">
                                          <p:stCondLst>
                                            <p:cond delay="0"/>
                                          </p:stCondLst>
                                        </p:cTn>
                                        <p:tgtEl>
                                          <p:spTgt spid="99"/>
                                        </p:tgtEl>
                                        <p:attrNameLst>
                                          <p:attrName>style.visibility</p:attrName>
                                        </p:attrNameLst>
                                      </p:cBhvr>
                                      <p:to>
                                        <p:strVal val="visible"/>
                                      </p:to>
                                    </p:set>
                                    <p:animEffect transition="in" filter="fade">
                                      <p:cBhvr>
                                        <p:cTn id="148" dur="500"/>
                                        <p:tgtEl>
                                          <p:spTgt spid="99"/>
                                        </p:tgtEl>
                                      </p:cBhvr>
                                    </p:animEffect>
                                  </p:childTnLst>
                                </p:cTn>
                              </p:par>
                              <p:par>
                                <p:cTn id="149" presetID="10" presetClass="entr" presetSubtype="0" fill="hold" nodeType="withEffect">
                                  <p:stCondLst>
                                    <p:cond delay="0"/>
                                  </p:stCondLst>
                                  <p:childTnLst>
                                    <p:set>
                                      <p:cBhvr>
                                        <p:cTn id="150" dur="1" fill="hold">
                                          <p:stCondLst>
                                            <p:cond delay="0"/>
                                          </p:stCondLst>
                                        </p:cTn>
                                        <p:tgtEl>
                                          <p:spTgt spid="100"/>
                                        </p:tgtEl>
                                        <p:attrNameLst>
                                          <p:attrName>style.visibility</p:attrName>
                                        </p:attrNameLst>
                                      </p:cBhvr>
                                      <p:to>
                                        <p:strVal val="visible"/>
                                      </p:to>
                                    </p:set>
                                    <p:animEffect transition="in" filter="fade">
                                      <p:cBhvr>
                                        <p:cTn id="151" dur="500"/>
                                        <p:tgtEl>
                                          <p:spTgt spid="100"/>
                                        </p:tgtEl>
                                      </p:cBhvr>
                                    </p:animEffect>
                                  </p:childTnLst>
                                </p:cTn>
                              </p:par>
                              <p:par>
                                <p:cTn id="152" presetID="10" presetClass="entr" presetSubtype="0" fill="hold" nodeType="withEffect">
                                  <p:stCondLst>
                                    <p:cond delay="0"/>
                                  </p:stCondLst>
                                  <p:childTnLst>
                                    <p:set>
                                      <p:cBhvr>
                                        <p:cTn id="153" dur="1" fill="hold">
                                          <p:stCondLst>
                                            <p:cond delay="0"/>
                                          </p:stCondLst>
                                        </p:cTn>
                                        <p:tgtEl>
                                          <p:spTgt spid="101"/>
                                        </p:tgtEl>
                                        <p:attrNameLst>
                                          <p:attrName>style.visibility</p:attrName>
                                        </p:attrNameLst>
                                      </p:cBhvr>
                                      <p:to>
                                        <p:strVal val="visible"/>
                                      </p:to>
                                    </p:set>
                                    <p:animEffect transition="in" filter="fade">
                                      <p:cBhvr>
                                        <p:cTn id="154" dur="500"/>
                                        <p:tgtEl>
                                          <p:spTgt spid="101"/>
                                        </p:tgtEl>
                                      </p:cBhvr>
                                    </p:animEffect>
                                  </p:childTnLst>
                                </p:cTn>
                              </p:par>
                              <p:par>
                                <p:cTn id="155" presetID="10" presetClass="entr" presetSubtype="0" fill="hold" nodeType="withEffect">
                                  <p:stCondLst>
                                    <p:cond delay="0"/>
                                  </p:stCondLst>
                                  <p:childTnLst>
                                    <p:set>
                                      <p:cBhvr>
                                        <p:cTn id="156" dur="1" fill="hold">
                                          <p:stCondLst>
                                            <p:cond delay="0"/>
                                          </p:stCondLst>
                                        </p:cTn>
                                        <p:tgtEl>
                                          <p:spTgt spid="102"/>
                                        </p:tgtEl>
                                        <p:attrNameLst>
                                          <p:attrName>style.visibility</p:attrName>
                                        </p:attrNameLst>
                                      </p:cBhvr>
                                      <p:to>
                                        <p:strVal val="visible"/>
                                      </p:to>
                                    </p:set>
                                    <p:animEffect transition="in" filter="fade">
                                      <p:cBhvr>
                                        <p:cTn id="157" dur="500"/>
                                        <p:tgtEl>
                                          <p:spTgt spid="102"/>
                                        </p:tgtEl>
                                      </p:cBhvr>
                                    </p:animEffect>
                                  </p:childTnLst>
                                </p:cTn>
                              </p:par>
                              <p:par>
                                <p:cTn id="158" presetID="10" presetClass="entr" presetSubtype="0" fill="hold" nodeType="withEffect">
                                  <p:stCondLst>
                                    <p:cond delay="0"/>
                                  </p:stCondLst>
                                  <p:childTnLst>
                                    <p:set>
                                      <p:cBhvr>
                                        <p:cTn id="159" dur="1" fill="hold">
                                          <p:stCondLst>
                                            <p:cond delay="0"/>
                                          </p:stCondLst>
                                        </p:cTn>
                                        <p:tgtEl>
                                          <p:spTgt spid="103"/>
                                        </p:tgtEl>
                                        <p:attrNameLst>
                                          <p:attrName>style.visibility</p:attrName>
                                        </p:attrNameLst>
                                      </p:cBhvr>
                                      <p:to>
                                        <p:strVal val="visible"/>
                                      </p:to>
                                    </p:set>
                                    <p:animEffect transition="in" filter="fade">
                                      <p:cBhvr>
                                        <p:cTn id="160" dur="500"/>
                                        <p:tgtEl>
                                          <p:spTgt spid="103"/>
                                        </p:tgtEl>
                                      </p:cBhvr>
                                    </p:animEffect>
                                  </p:childTnLst>
                                </p:cTn>
                              </p:par>
                              <p:par>
                                <p:cTn id="161" presetID="10" presetClass="entr" presetSubtype="0" fill="hold" nodeType="withEffect">
                                  <p:stCondLst>
                                    <p:cond delay="0"/>
                                  </p:stCondLst>
                                  <p:childTnLst>
                                    <p:set>
                                      <p:cBhvr>
                                        <p:cTn id="162" dur="1" fill="hold">
                                          <p:stCondLst>
                                            <p:cond delay="0"/>
                                          </p:stCondLst>
                                        </p:cTn>
                                        <p:tgtEl>
                                          <p:spTgt spid="104"/>
                                        </p:tgtEl>
                                        <p:attrNameLst>
                                          <p:attrName>style.visibility</p:attrName>
                                        </p:attrNameLst>
                                      </p:cBhvr>
                                      <p:to>
                                        <p:strVal val="visible"/>
                                      </p:to>
                                    </p:set>
                                    <p:animEffect transition="in" filter="fade">
                                      <p:cBhvr>
                                        <p:cTn id="163" dur="500"/>
                                        <p:tgtEl>
                                          <p:spTgt spid="104"/>
                                        </p:tgtEl>
                                      </p:cBhvr>
                                    </p:animEffect>
                                  </p:childTnLst>
                                </p:cTn>
                              </p:par>
                              <p:par>
                                <p:cTn id="164" presetID="10" presetClass="entr" presetSubtype="0" fill="hold" nodeType="withEffect">
                                  <p:stCondLst>
                                    <p:cond delay="0"/>
                                  </p:stCondLst>
                                  <p:childTnLst>
                                    <p:set>
                                      <p:cBhvr>
                                        <p:cTn id="165" dur="1" fill="hold">
                                          <p:stCondLst>
                                            <p:cond delay="0"/>
                                          </p:stCondLst>
                                        </p:cTn>
                                        <p:tgtEl>
                                          <p:spTgt spid="105"/>
                                        </p:tgtEl>
                                        <p:attrNameLst>
                                          <p:attrName>style.visibility</p:attrName>
                                        </p:attrNameLst>
                                      </p:cBhvr>
                                      <p:to>
                                        <p:strVal val="visible"/>
                                      </p:to>
                                    </p:set>
                                    <p:animEffect transition="in" filter="fade">
                                      <p:cBhvr>
                                        <p:cTn id="166" dur="500"/>
                                        <p:tgtEl>
                                          <p:spTgt spid="105"/>
                                        </p:tgtEl>
                                      </p:cBhvr>
                                    </p:animEffect>
                                  </p:childTnLst>
                                </p:cTn>
                              </p:par>
                              <p:par>
                                <p:cTn id="167" presetID="10" presetClass="entr" presetSubtype="0" fill="hold" nodeType="withEffect">
                                  <p:stCondLst>
                                    <p:cond delay="0"/>
                                  </p:stCondLst>
                                  <p:childTnLst>
                                    <p:set>
                                      <p:cBhvr>
                                        <p:cTn id="168" dur="1" fill="hold">
                                          <p:stCondLst>
                                            <p:cond delay="0"/>
                                          </p:stCondLst>
                                        </p:cTn>
                                        <p:tgtEl>
                                          <p:spTgt spid="106"/>
                                        </p:tgtEl>
                                        <p:attrNameLst>
                                          <p:attrName>style.visibility</p:attrName>
                                        </p:attrNameLst>
                                      </p:cBhvr>
                                      <p:to>
                                        <p:strVal val="visible"/>
                                      </p:to>
                                    </p:set>
                                    <p:animEffect transition="in" filter="fade">
                                      <p:cBhvr>
                                        <p:cTn id="169" dur="500"/>
                                        <p:tgtEl>
                                          <p:spTgt spid="106"/>
                                        </p:tgtEl>
                                      </p:cBhvr>
                                    </p:animEffect>
                                  </p:childTnLst>
                                </p:cTn>
                              </p:par>
                              <p:par>
                                <p:cTn id="170" presetID="10" presetClass="entr" presetSubtype="0" fill="hold" nodeType="withEffect">
                                  <p:stCondLst>
                                    <p:cond delay="0"/>
                                  </p:stCondLst>
                                  <p:childTnLst>
                                    <p:set>
                                      <p:cBhvr>
                                        <p:cTn id="171" dur="1" fill="hold">
                                          <p:stCondLst>
                                            <p:cond delay="0"/>
                                          </p:stCondLst>
                                        </p:cTn>
                                        <p:tgtEl>
                                          <p:spTgt spid="111"/>
                                        </p:tgtEl>
                                        <p:attrNameLst>
                                          <p:attrName>style.visibility</p:attrName>
                                        </p:attrNameLst>
                                      </p:cBhvr>
                                      <p:to>
                                        <p:strVal val="visible"/>
                                      </p:to>
                                    </p:set>
                                    <p:animEffect transition="in" filter="fade">
                                      <p:cBhvr>
                                        <p:cTn id="172" dur="500"/>
                                        <p:tgtEl>
                                          <p:spTgt spid="111"/>
                                        </p:tgtEl>
                                      </p:cBhvr>
                                    </p:animEffect>
                                  </p:childTnLst>
                                </p:cTn>
                              </p:par>
                              <p:par>
                                <p:cTn id="173" presetID="10" presetClass="entr" presetSubtype="0" fill="hold" nodeType="withEffect">
                                  <p:stCondLst>
                                    <p:cond delay="0"/>
                                  </p:stCondLst>
                                  <p:childTnLst>
                                    <p:set>
                                      <p:cBhvr>
                                        <p:cTn id="174" dur="1" fill="hold">
                                          <p:stCondLst>
                                            <p:cond delay="0"/>
                                          </p:stCondLst>
                                        </p:cTn>
                                        <p:tgtEl>
                                          <p:spTgt spid="1028"/>
                                        </p:tgtEl>
                                        <p:attrNameLst>
                                          <p:attrName>style.visibility</p:attrName>
                                        </p:attrNameLst>
                                      </p:cBhvr>
                                      <p:to>
                                        <p:strVal val="visible"/>
                                      </p:to>
                                    </p:set>
                                    <p:animEffect transition="in" filter="fade">
                                      <p:cBhvr>
                                        <p:cTn id="175" dur="500"/>
                                        <p:tgtEl>
                                          <p:spTgt spid="1028"/>
                                        </p:tgtEl>
                                      </p:cBhvr>
                                    </p:animEffect>
                                  </p:childTnLst>
                                </p:cTn>
                              </p:par>
                              <p:par>
                                <p:cTn id="176" presetID="10" presetClass="entr" presetSubtype="0" fill="hold" nodeType="withEffect">
                                  <p:stCondLst>
                                    <p:cond delay="0"/>
                                  </p:stCondLst>
                                  <p:childTnLst>
                                    <p:set>
                                      <p:cBhvr>
                                        <p:cTn id="177" dur="1" fill="hold">
                                          <p:stCondLst>
                                            <p:cond delay="0"/>
                                          </p:stCondLst>
                                        </p:cTn>
                                        <p:tgtEl>
                                          <p:spTgt spid="113"/>
                                        </p:tgtEl>
                                        <p:attrNameLst>
                                          <p:attrName>style.visibility</p:attrName>
                                        </p:attrNameLst>
                                      </p:cBhvr>
                                      <p:to>
                                        <p:strVal val="visible"/>
                                      </p:to>
                                    </p:set>
                                    <p:animEffect transition="in" filter="fade">
                                      <p:cBhvr>
                                        <p:cTn id="178" dur="500"/>
                                        <p:tgtEl>
                                          <p:spTgt spid="113"/>
                                        </p:tgtEl>
                                      </p:cBhvr>
                                    </p:animEffect>
                                  </p:childTnLst>
                                </p:cTn>
                              </p:par>
                              <p:par>
                                <p:cTn id="179" presetID="10" presetClass="entr" presetSubtype="0" fill="hold" nodeType="withEffect">
                                  <p:stCondLst>
                                    <p:cond delay="0"/>
                                  </p:stCondLst>
                                  <p:childTnLst>
                                    <p:set>
                                      <p:cBhvr>
                                        <p:cTn id="180" dur="1" fill="hold">
                                          <p:stCondLst>
                                            <p:cond delay="0"/>
                                          </p:stCondLst>
                                        </p:cTn>
                                        <p:tgtEl>
                                          <p:spTgt spid="115"/>
                                        </p:tgtEl>
                                        <p:attrNameLst>
                                          <p:attrName>style.visibility</p:attrName>
                                        </p:attrNameLst>
                                      </p:cBhvr>
                                      <p:to>
                                        <p:strVal val="visible"/>
                                      </p:to>
                                    </p:set>
                                    <p:animEffect transition="in" filter="fade">
                                      <p:cBhvr>
                                        <p:cTn id="181" dur="500"/>
                                        <p:tgtEl>
                                          <p:spTgt spid="115"/>
                                        </p:tgtEl>
                                      </p:cBhvr>
                                    </p:animEffect>
                                  </p:childTnLst>
                                </p:cTn>
                              </p:par>
                              <p:par>
                                <p:cTn id="182" presetID="10" presetClass="entr" presetSubtype="0" fill="hold" nodeType="withEffect">
                                  <p:stCondLst>
                                    <p:cond delay="0"/>
                                  </p:stCondLst>
                                  <p:childTnLst>
                                    <p:set>
                                      <p:cBhvr>
                                        <p:cTn id="183" dur="1" fill="hold">
                                          <p:stCondLst>
                                            <p:cond delay="0"/>
                                          </p:stCondLst>
                                        </p:cTn>
                                        <p:tgtEl>
                                          <p:spTgt spid="1081"/>
                                        </p:tgtEl>
                                        <p:attrNameLst>
                                          <p:attrName>style.visibility</p:attrName>
                                        </p:attrNameLst>
                                      </p:cBhvr>
                                      <p:to>
                                        <p:strVal val="visible"/>
                                      </p:to>
                                    </p:set>
                                    <p:animEffect transition="in" filter="fade">
                                      <p:cBhvr>
                                        <p:cTn id="184" dur="500"/>
                                        <p:tgtEl>
                                          <p:spTgt spid="1081"/>
                                        </p:tgtEl>
                                      </p:cBhvr>
                                    </p:animEffect>
                                  </p:childTnLst>
                                </p:cTn>
                              </p:par>
                              <p:par>
                                <p:cTn id="185" presetID="10" presetClass="entr" presetSubtype="0" fill="hold" grpId="0" nodeType="withEffect">
                                  <p:stCondLst>
                                    <p:cond delay="0"/>
                                  </p:stCondLst>
                                  <p:childTnLst>
                                    <p:set>
                                      <p:cBhvr>
                                        <p:cTn id="186" dur="1" fill="hold">
                                          <p:stCondLst>
                                            <p:cond delay="0"/>
                                          </p:stCondLst>
                                        </p:cTn>
                                        <p:tgtEl>
                                          <p:spTgt spid="1085"/>
                                        </p:tgtEl>
                                        <p:attrNameLst>
                                          <p:attrName>style.visibility</p:attrName>
                                        </p:attrNameLst>
                                      </p:cBhvr>
                                      <p:to>
                                        <p:strVal val="visible"/>
                                      </p:to>
                                    </p:set>
                                    <p:animEffect transition="in" filter="fade">
                                      <p:cBhvr>
                                        <p:cTn id="187" dur="500"/>
                                        <p:tgtEl>
                                          <p:spTgt spid="1085"/>
                                        </p:tgtEl>
                                      </p:cBhvr>
                                    </p:animEffect>
                                  </p:childTnLst>
                                </p:cTn>
                              </p:par>
                              <p:par>
                                <p:cTn id="188" presetID="10" presetClass="entr" presetSubtype="0" fill="hold" grpId="0" nodeType="withEffect">
                                  <p:stCondLst>
                                    <p:cond delay="0"/>
                                  </p:stCondLst>
                                  <p:childTnLst>
                                    <p:set>
                                      <p:cBhvr>
                                        <p:cTn id="189" dur="1" fill="hold">
                                          <p:stCondLst>
                                            <p:cond delay="0"/>
                                          </p:stCondLst>
                                        </p:cTn>
                                        <p:tgtEl>
                                          <p:spTgt spid="1086"/>
                                        </p:tgtEl>
                                        <p:attrNameLst>
                                          <p:attrName>style.visibility</p:attrName>
                                        </p:attrNameLst>
                                      </p:cBhvr>
                                      <p:to>
                                        <p:strVal val="visible"/>
                                      </p:to>
                                    </p:set>
                                    <p:animEffect transition="in" filter="fade">
                                      <p:cBhvr>
                                        <p:cTn id="190" dur="500"/>
                                        <p:tgtEl>
                                          <p:spTgt spid="1086"/>
                                        </p:tgtEl>
                                      </p:cBhvr>
                                    </p:animEffect>
                                  </p:childTnLst>
                                </p:cTn>
                              </p:par>
                            </p:childTnLst>
                          </p:cTn>
                        </p:par>
                      </p:childTnLst>
                    </p:cTn>
                  </p:par>
                  <p:par>
                    <p:cTn id="191" fill="hold">
                      <p:stCondLst>
                        <p:cond delay="indefinite"/>
                      </p:stCondLst>
                      <p:childTnLst>
                        <p:par>
                          <p:cTn id="192" fill="hold">
                            <p:stCondLst>
                              <p:cond delay="0"/>
                            </p:stCondLst>
                            <p:childTnLst>
                              <p:par>
                                <p:cTn id="193" presetID="10" presetClass="entr" presetSubtype="0" fill="hold" grpId="0" nodeType="clickEffect">
                                  <p:stCondLst>
                                    <p:cond delay="0"/>
                                  </p:stCondLst>
                                  <p:childTnLst>
                                    <p:set>
                                      <p:cBhvr>
                                        <p:cTn id="194" dur="1" fill="hold">
                                          <p:stCondLst>
                                            <p:cond delay="0"/>
                                          </p:stCondLst>
                                        </p:cTn>
                                        <p:tgtEl>
                                          <p:spTgt spid="35"/>
                                        </p:tgtEl>
                                        <p:attrNameLst>
                                          <p:attrName>style.visibility</p:attrName>
                                        </p:attrNameLst>
                                      </p:cBhvr>
                                      <p:to>
                                        <p:strVal val="visible"/>
                                      </p:to>
                                    </p:set>
                                    <p:animEffect transition="in" filter="fade">
                                      <p:cBhvr>
                                        <p:cTn id="195" dur="500"/>
                                        <p:tgtEl>
                                          <p:spTgt spid="35"/>
                                        </p:tgtEl>
                                      </p:cBhvr>
                                    </p:animEffect>
                                  </p:childTnLst>
                                </p:cTn>
                              </p:par>
                              <p:par>
                                <p:cTn id="196" presetID="10" presetClass="entr" presetSubtype="0" fill="hold" nodeType="withEffect">
                                  <p:stCondLst>
                                    <p:cond delay="0"/>
                                  </p:stCondLst>
                                  <p:childTnLst>
                                    <p:set>
                                      <p:cBhvr>
                                        <p:cTn id="197" dur="1" fill="hold">
                                          <p:stCondLst>
                                            <p:cond delay="0"/>
                                          </p:stCondLst>
                                        </p:cTn>
                                        <p:tgtEl>
                                          <p:spTgt spid="57"/>
                                        </p:tgtEl>
                                        <p:attrNameLst>
                                          <p:attrName>style.visibility</p:attrName>
                                        </p:attrNameLst>
                                      </p:cBhvr>
                                      <p:to>
                                        <p:strVal val="visible"/>
                                      </p:to>
                                    </p:set>
                                    <p:animEffect transition="in" filter="fade">
                                      <p:cBhvr>
                                        <p:cTn id="198" dur="500"/>
                                        <p:tgtEl>
                                          <p:spTgt spid="57"/>
                                        </p:tgtEl>
                                      </p:cBhvr>
                                    </p:animEffect>
                                  </p:childTnLst>
                                </p:cTn>
                              </p:par>
                              <p:par>
                                <p:cTn id="199" presetID="10" presetClass="entr" presetSubtype="0" fill="hold" grpId="0" nodeType="withEffect">
                                  <p:stCondLst>
                                    <p:cond delay="0"/>
                                  </p:stCondLst>
                                  <p:childTnLst>
                                    <p:set>
                                      <p:cBhvr>
                                        <p:cTn id="200" dur="1" fill="hold">
                                          <p:stCondLst>
                                            <p:cond delay="0"/>
                                          </p:stCondLst>
                                        </p:cTn>
                                        <p:tgtEl>
                                          <p:spTgt spid="1087"/>
                                        </p:tgtEl>
                                        <p:attrNameLst>
                                          <p:attrName>style.visibility</p:attrName>
                                        </p:attrNameLst>
                                      </p:cBhvr>
                                      <p:to>
                                        <p:strVal val="visible"/>
                                      </p:to>
                                    </p:set>
                                    <p:animEffect transition="in" filter="fade">
                                      <p:cBhvr>
                                        <p:cTn id="201" dur="500"/>
                                        <p:tgtEl>
                                          <p:spTgt spid="1087"/>
                                        </p:tgtEl>
                                      </p:cBhvr>
                                    </p:animEffect>
                                  </p:childTnLst>
                                </p:cTn>
                              </p:par>
                            </p:childTnLst>
                          </p:cTn>
                        </p:par>
                      </p:childTnLst>
                    </p:cTn>
                  </p:par>
                  <p:par>
                    <p:cTn id="202" fill="hold">
                      <p:stCondLst>
                        <p:cond delay="indefinite"/>
                      </p:stCondLst>
                      <p:childTnLst>
                        <p:par>
                          <p:cTn id="203" fill="hold">
                            <p:stCondLst>
                              <p:cond delay="0"/>
                            </p:stCondLst>
                            <p:childTnLst>
                              <p:par>
                                <p:cTn id="204" presetID="10" presetClass="entr" presetSubtype="0" fill="hold" nodeType="clickEffect">
                                  <p:stCondLst>
                                    <p:cond delay="0"/>
                                  </p:stCondLst>
                                  <p:childTnLst>
                                    <p:set>
                                      <p:cBhvr>
                                        <p:cTn id="205" dur="1" fill="hold">
                                          <p:stCondLst>
                                            <p:cond delay="0"/>
                                          </p:stCondLst>
                                        </p:cTn>
                                        <p:tgtEl>
                                          <p:spTgt spid="61"/>
                                        </p:tgtEl>
                                        <p:attrNameLst>
                                          <p:attrName>style.visibility</p:attrName>
                                        </p:attrNameLst>
                                      </p:cBhvr>
                                      <p:to>
                                        <p:strVal val="visible"/>
                                      </p:to>
                                    </p:set>
                                    <p:animEffect transition="in" filter="fade">
                                      <p:cBhvr>
                                        <p:cTn id="206" dur="500"/>
                                        <p:tgtEl>
                                          <p:spTgt spid="61"/>
                                        </p:tgtEl>
                                      </p:cBhvr>
                                    </p:animEffect>
                                  </p:childTnLst>
                                </p:cTn>
                              </p:par>
                              <p:par>
                                <p:cTn id="207" presetID="10" presetClass="entr" presetSubtype="0" fill="hold" nodeType="withEffect">
                                  <p:stCondLst>
                                    <p:cond delay="0"/>
                                  </p:stCondLst>
                                  <p:childTnLst>
                                    <p:set>
                                      <p:cBhvr>
                                        <p:cTn id="208" dur="1" fill="hold">
                                          <p:stCondLst>
                                            <p:cond delay="0"/>
                                          </p:stCondLst>
                                        </p:cTn>
                                        <p:tgtEl>
                                          <p:spTgt spid="62"/>
                                        </p:tgtEl>
                                        <p:attrNameLst>
                                          <p:attrName>style.visibility</p:attrName>
                                        </p:attrNameLst>
                                      </p:cBhvr>
                                      <p:to>
                                        <p:strVal val="visible"/>
                                      </p:to>
                                    </p:set>
                                    <p:animEffect transition="in" filter="fade">
                                      <p:cBhvr>
                                        <p:cTn id="209" dur="500"/>
                                        <p:tgtEl>
                                          <p:spTgt spid="62"/>
                                        </p:tgtEl>
                                      </p:cBhvr>
                                    </p:animEffect>
                                  </p:childTnLst>
                                </p:cTn>
                              </p:par>
                            </p:childTnLst>
                          </p:cTn>
                        </p:par>
                      </p:childTnLst>
                    </p:cTn>
                  </p:par>
                  <p:par>
                    <p:cTn id="210" fill="hold">
                      <p:stCondLst>
                        <p:cond delay="indefinite"/>
                      </p:stCondLst>
                      <p:childTnLst>
                        <p:par>
                          <p:cTn id="211" fill="hold">
                            <p:stCondLst>
                              <p:cond delay="0"/>
                            </p:stCondLst>
                            <p:childTnLst>
                              <p:par>
                                <p:cTn id="212" presetID="10" presetClass="entr" presetSubtype="0" fill="hold" grpId="0" nodeType="clickEffect">
                                  <p:stCondLst>
                                    <p:cond delay="0"/>
                                  </p:stCondLst>
                                  <p:childTnLst>
                                    <p:set>
                                      <p:cBhvr>
                                        <p:cTn id="213" dur="1" fill="hold">
                                          <p:stCondLst>
                                            <p:cond delay="0"/>
                                          </p:stCondLst>
                                        </p:cTn>
                                        <p:tgtEl>
                                          <p:spTgt spid="118"/>
                                        </p:tgtEl>
                                        <p:attrNameLst>
                                          <p:attrName>style.visibility</p:attrName>
                                        </p:attrNameLst>
                                      </p:cBhvr>
                                      <p:to>
                                        <p:strVal val="visible"/>
                                      </p:to>
                                    </p:set>
                                    <p:animEffect transition="in" filter="fade">
                                      <p:cBhvr>
                                        <p:cTn id="214" dur="500"/>
                                        <p:tgtEl>
                                          <p:spTgt spid="118"/>
                                        </p:tgtEl>
                                      </p:cBhvr>
                                    </p:animEffect>
                                  </p:childTnLst>
                                </p:cTn>
                              </p:par>
                              <p:par>
                                <p:cTn id="215" presetID="10" presetClass="entr" presetSubtype="0" fill="hold" nodeType="withEffect">
                                  <p:stCondLst>
                                    <p:cond delay="0"/>
                                  </p:stCondLst>
                                  <p:childTnLst>
                                    <p:set>
                                      <p:cBhvr>
                                        <p:cTn id="216" dur="1" fill="hold">
                                          <p:stCondLst>
                                            <p:cond delay="0"/>
                                          </p:stCondLst>
                                        </p:cTn>
                                        <p:tgtEl>
                                          <p:spTgt spid="1042"/>
                                        </p:tgtEl>
                                        <p:attrNameLst>
                                          <p:attrName>style.visibility</p:attrName>
                                        </p:attrNameLst>
                                      </p:cBhvr>
                                      <p:to>
                                        <p:strVal val="visible"/>
                                      </p:to>
                                    </p:set>
                                    <p:animEffect transition="in" filter="fade">
                                      <p:cBhvr>
                                        <p:cTn id="217" dur="500"/>
                                        <p:tgtEl>
                                          <p:spTgt spid="1042"/>
                                        </p:tgtEl>
                                      </p:cBhvr>
                                    </p:animEffect>
                                  </p:childTnLst>
                                </p:cTn>
                              </p:par>
                              <p:par>
                                <p:cTn id="218" presetID="10" presetClass="entr" presetSubtype="0" fill="hold" grpId="0" nodeType="withEffect">
                                  <p:stCondLst>
                                    <p:cond delay="0"/>
                                  </p:stCondLst>
                                  <p:childTnLst>
                                    <p:set>
                                      <p:cBhvr>
                                        <p:cTn id="219" dur="1" fill="hold">
                                          <p:stCondLst>
                                            <p:cond delay="0"/>
                                          </p:stCondLst>
                                        </p:cTn>
                                        <p:tgtEl>
                                          <p:spTgt spid="119"/>
                                        </p:tgtEl>
                                        <p:attrNameLst>
                                          <p:attrName>style.visibility</p:attrName>
                                        </p:attrNameLst>
                                      </p:cBhvr>
                                      <p:to>
                                        <p:strVal val="visible"/>
                                      </p:to>
                                    </p:set>
                                    <p:animEffect transition="in" filter="fade">
                                      <p:cBhvr>
                                        <p:cTn id="220" dur="500"/>
                                        <p:tgtEl>
                                          <p:spTgt spid="119"/>
                                        </p:tgtEl>
                                      </p:cBhvr>
                                    </p:animEffect>
                                  </p:childTnLst>
                                </p:cTn>
                              </p:par>
                              <p:par>
                                <p:cTn id="221" presetID="10" presetClass="entr" presetSubtype="0" fill="hold" nodeType="withEffect">
                                  <p:stCondLst>
                                    <p:cond delay="0"/>
                                  </p:stCondLst>
                                  <p:childTnLst>
                                    <p:set>
                                      <p:cBhvr>
                                        <p:cTn id="222" dur="1" fill="hold">
                                          <p:stCondLst>
                                            <p:cond delay="0"/>
                                          </p:stCondLst>
                                        </p:cTn>
                                        <p:tgtEl>
                                          <p:spTgt spid="1044"/>
                                        </p:tgtEl>
                                        <p:attrNameLst>
                                          <p:attrName>style.visibility</p:attrName>
                                        </p:attrNameLst>
                                      </p:cBhvr>
                                      <p:to>
                                        <p:strVal val="visible"/>
                                      </p:to>
                                    </p:set>
                                    <p:animEffect transition="in" filter="fade">
                                      <p:cBhvr>
                                        <p:cTn id="223" dur="500"/>
                                        <p:tgtEl>
                                          <p:spTgt spid="1044"/>
                                        </p:tgtEl>
                                      </p:cBhvr>
                                    </p:animEffect>
                                  </p:childTnLst>
                                </p:cTn>
                              </p:par>
                              <p:par>
                                <p:cTn id="224" presetID="10" presetClass="entr" presetSubtype="0" fill="hold" grpId="0" nodeType="withEffect">
                                  <p:stCondLst>
                                    <p:cond delay="0"/>
                                  </p:stCondLst>
                                  <p:childTnLst>
                                    <p:set>
                                      <p:cBhvr>
                                        <p:cTn id="225" dur="1" fill="hold">
                                          <p:stCondLst>
                                            <p:cond delay="0"/>
                                          </p:stCondLst>
                                        </p:cTn>
                                        <p:tgtEl>
                                          <p:spTgt spid="120"/>
                                        </p:tgtEl>
                                        <p:attrNameLst>
                                          <p:attrName>style.visibility</p:attrName>
                                        </p:attrNameLst>
                                      </p:cBhvr>
                                      <p:to>
                                        <p:strVal val="visible"/>
                                      </p:to>
                                    </p:set>
                                    <p:animEffect transition="in" filter="fade">
                                      <p:cBhvr>
                                        <p:cTn id="226" dur="500"/>
                                        <p:tgtEl>
                                          <p:spTgt spid="120"/>
                                        </p:tgtEl>
                                      </p:cBhvr>
                                    </p:animEffect>
                                  </p:childTnLst>
                                </p:cTn>
                              </p:par>
                              <p:par>
                                <p:cTn id="227" presetID="10" presetClass="entr" presetSubtype="0" fill="hold" nodeType="withEffect">
                                  <p:stCondLst>
                                    <p:cond delay="0"/>
                                  </p:stCondLst>
                                  <p:childTnLst>
                                    <p:set>
                                      <p:cBhvr>
                                        <p:cTn id="228" dur="1" fill="hold">
                                          <p:stCondLst>
                                            <p:cond delay="0"/>
                                          </p:stCondLst>
                                        </p:cTn>
                                        <p:tgtEl>
                                          <p:spTgt spid="121"/>
                                        </p:tgtEl>
                                        <p:attrNameLst>
                                          <p:attrName>style.visibility</p:attrName>
                                        </p:attrNameLst>
                                      </p:cBhvr>
                                      <p:to>
                                        <p:strVal val="visible"/>
                                      </p:to>
                                    </p:set>
                                    <p:animEffect transition="in" filter="fade">
                                      <p:cBhvr>
                                        <p:cTn id="229" dur="500"/>
                                        <p:tgtEl>
                                          <p:spTgt spid="121"/>
                                        </p:tgtEl>
                                      </p:cBhvr>
                                    </p:animEffect>
                                  </p:childTnLst>
                                </p:cTn>
                              </p:par>
                              <p:par>
                                <p:cTn id="230" presetID="10" presetClass="entr" presetSubtype="0" fill="hold" nodeType="withEffect">
                                  <p:stCondLst>
                                    <p:cond delay="0"/>
                                  </p:stCondLst>
                                  <p:childTnLst>
                                    <p:set>
                                      <p:cBhvr>
                                        <p:cTn id="231" dur="1" fill="hold">
                                          <p:stCondLst>
                                            <p:cond delay="0"/>
                                          </p:stCondLst>
                                        </p:cTn>
                                        <p:tgtEl>
                                          <p:spTgt spid="122"/>
                                        </p:tgtEl>
                                        <p:attrNameLst>
                                          <p:attrName>style.visibility</p:attrName>
                                        </p:attrNameLst>
                                      </p:cBhvr>
                                      <p:to>
                                        <p:strVal val="visible"/>
                                      </p:to>
                                    </p:set>
                                    <p:animEffect transition="in" filter="fade">
                                      <p:cBhvr>
                                        <p:cTn id="232" dur="500"/>
                                        <p:tgtEl>
                                          <p:spTgt spid="122"/>
                                        </p:tgtEl>
                                      </p:cBhvr>
                                    </p:animEffect>
                                  </p:childTnLst>
                                </p:cTn>
                              </p:par>
                              <p:par>
                                <p:cTn id="233" presetID="10" presetClass="entr" presetSubtype="0" fill="hold" grpId="0" nodeType="withEffect">
                                  <p:stCondLst>
                                    <p:cond delay="0"/>
                                  </p:stCondLst>
                                  <p:childTnLst>
                                    <p:set>
                                      <p:cBhvr>
                                        <p:cTn id="234" dur="1" fill="hold">
                                          <p:stCondLst>
                                            <p:cond delay="0"/>
                                          </p:stCondLst>
                                        </p:cTn>
                                        <p:tgtEl>
                                          <p:spTgt spid="1083"/>
                                        </p:tgtEl>
                                        <p:attrNameLst>
                                          <p:attrName>style.visibility</p:attrName>
                                        </p:attrNameLst>
                                      </p:cBhvr>
                                      <p:to>
                                        <p:strVal val="visible"/>
                                      </p:to>
                                    </p:set>
                                    <p:animEffect transition="in" filter="fade">
                                      <p:cBhvr>
                                        <p:cTn id="235" dur="500"/>
                                        <p:tgtEl>
                                          <p:spTgt spid="1083"/>
                                        </p:tgtEl>
                                      </p:cBhvr>
                                    </p:animEffect>
                                  </p:childTnLst>
                                </p:cTn>
                              </p:par>
                              <p:par>
                                <p:cTn id="236" presetID="10" presetClass="entr" presetSubtype="0" fill="hold" grpId="0" nodeType="withEffect">
                                  <p:stCondLst>
                                    <p:cond delay="0"/>
                                  </p:stCondLst>
                                  <p:childTnLst>
                                    <p:set>
                                      <p:cBhvr>
                                        <p:cTn id="237" dur="1" fill="hold">
                                          <p:stCondLst>
                                            <p:cond delay="0"/>
                                          </p:stCondLst>
                                        </p:cTn>
                                        <p:tgtEl>
                                          <p:spTgt spid="1084"/>
                                        </p:tgtEl>
                                        <p:attrNameLst>
                                          <p:attrName>style.visibility</p:attrName>
                                        </p:attrNameLst>
                                      </p:cBhvr>
                                      <p:to>
                                        <p:strVal val="visible"/>
                                      </p:to>
                                    </p:set>
                                    <p:animEffect transition="in" filter="fade">
                                      <p:cBhvr>
                                        <p:cTn id="238" dur="500"/>
                                        <p:tgtEl>
                                          <p:spTgt spid="1084"/>
                                        </p:tgtEl>
                                      </p:cBhvr>
                                    </p:animEffect>
                                  </p:childTnLst>
                                </p:cTn>
                              </p:par>
                              <p:par>
                                <p:cTn id="239" presetID="10" presetClass="entr" presetSubtype="0" fill="hold" grpId="0" nodeType="withEffect">
                                  <p:stCondLst>
                                    <p:cond delay="0"/>
                                  </p:stCondLst>
                                  <p:childTnLst>
                                    <p:set>
                                      <p:cBhvr>
                                        <p:cTn id="240" dur="1" fill="hold">
                                          <p:stCondLst>
                                            <p:cond delay="0"/>
                                          </p:stCondLst>
                                        </p:cTn>
                                        <p:tgtEl>
                                          <p:spTgt spid="7"/>
                                        </p:tgtEl>
                                        <p:attrNameLst>
                                          <p:attrName>style.visibility</p:attrName>
                                        </p:attrNameLst>
                                      </p:cBhvr>
                                      <p:to>
                                        <p:strVal val="visible"/>
                                      </p:to>
                                    </p:set>
                                    <p:animEffect transition="in" filter="fade">
                                      <p:cBhvr>
                                        <p:cTn id="241" dur="500"/>
                                        <p:tgtEl>
                                          <p:spTgt spid="7"/>
                                        </p:tgtEl>
                                      </p:cBhvr>
                                    </p:animEffect>
                                  </p:childTnLst>
                                </p:cTn>
                              </p:par>
                              <p:par>
                                <p:cTn id="242" presetID="10" presetClass="entr" presetSubtype="0" fill="hold" grpId="0" nodeType="withEffect">
                                  <p:stCondLst>
                                    <p:cond delay="0"/>
                                  </p:stCondLst>
                                  <p:childTnLst>
                                    <p:set>
                                      <p:cBhvr>
                                        <p:cTn id="243" dur="1" fill="hold">
                                          <p:stCondLst>
                                            <p:cond delay="0"/>
                                          </p:stCondLst>
                                        </p:cTn>
                                        <p:tgtEl>
                                          <p:spTgt spid="8"/>
                                        </p:tgtEl>
                                        <p:attrNameLst>
                                          <p:attrName>style.visibility</p:attrName>
                                        </p:attrNameLst>
                                      </p:cBhvr>
                                      <p:to>
                                        <p:strVal val="visible"/>
                                      </p:to>
                                    </p:set>
                                    <p:animEffect transition="in" filter="fade">
                                      <p:cBhvr>
                                        <p:cTn id="244" dur="500"/>
                                        <p:tgtEl>
                                          <p:spTgt spid="8"/>
                                        </p:tgtEl>
                                      </p:cBhvr>
                                    </p:animEffect>
                                  </p:childTnLst>
                                </p:cTn>
                              </p:par>
                            </p:childTnLst>
                          </p:cTn>
                        </p:par>
                      </p:childTnLst>
                    </p:cTn>
                  </p:par>
                  <p:par>
                    <p:cTn id="245" fill="hold">
                      <p:stCondLst>
                        <p:cond delay="indefinite"/>
                      </p:stCondLst>
                      <p:childTnLst>
                        <p:par>
                          <p:cTn id="246" fill="hold">
                            <p:stCondLst>
                              <p:cond delay="0"/>
                            </p:stCondLst>
                            <p:childTnLst>
                              <p:par>
                                <p:cTn id="247" presetID="10" presetClass="entr" presetSubtype="0" fill="hold" grpId="0" nodeType="clickEffect">
                                  <p:stCondLst>
                                    <p:cond delay="0"/>
                                  </p:stCondLst>
                                  <p:childTnLst>
                                    <p:set>
                                      <p:cBhvr>
                                        <p:cTn id="248" dur="1" fill="hold">
                                          <p:stCondLst>
                                            <p:cond delay="0"/>
                                          </p:stCondLst>
                                        </p:cTn>
                                        <p:tgtEl>
                                          <p:spTgt spid="1031"/>
                                        </p:tgtEl>
                                        <p:attrNameLst>
                                          <p:attrName>style.visibility</p:attrName>
                                        </p:attrNameLst>
                                      </p:cBhvr>
                                      <p:to>
                                        <p:strVal val="visible"/>
                                      </p:to>
                                    </p:set>
                                    <p:animEffect transition="in" filter="fade">
                                      <p:cBhvr>
                                        <p:cTn id="249" dur="500"/>
                                        <p:tgtEl>
                                          <p:spTgt spid="1031"/>
                                        </p:tgtEl>
                                      </p:cBhvr>
                                    </p:animEffect>
                                  </p:childTnLst>
                                </p:cTn>
                              </p:par>
                              <p:par>
                                <p:cTn id="250" presetID="10" presetClass="entr" presetSubtype="0" fill="hold" nodeType="withEffect">
                                  <p:stCondLst>
                                    <p:cond delay="0"/>
                                  </p:stCondLst>
                                  <p:childTnLst>
                                    <p:set>
                                      <p:cBhvr>
                                        <p:cTn id="251" dur="1" fill="hold">
                                          <p:stCondLst>
                                            <p:cond delay="0"/>
                                          </p:stCondLst>
                                        </p:cTn>
                                        <p:tgtEl>
                                          <p:spTgt spid="1032"/>
                                        </p:tgtEl>
                                        <p:attrNameLst>
                                          <p:attrName>style.visibility</p:attrName>
                                        </p:attrNameLst>
                                      </p:cBhvr>
                                      <p:to>
                                        <p:strVal val="visible"/>
                                      </p:to>
                                    </p:set>
                                    <p:animEffect transition="in" filter="fade">
                                      <p:cBhvr>
                                        <p:cTn id="252" dur="500"/>
                                        <p:tgtEl>
                                          <p:spTgt spid="1032"/>
                                        </p:tgtEl>
                                      </p:cBhvr>
                                    </p:animEffect>
                                  </p:childTnLst>
                                </p:cTn>
                              </p:par>
                              <p:par>
                                <p:cTn id="253" presetID="10" presetClass="entr" presetSubtype="0" fill="hold" grpId="0" nodeType="withEffect">
                                  <p:stCondLst>
                                    <p:cond delay="0"/>
                                  </p:stCondLst>
                                  <p:childTnLst>
                                    <p:set>
                                      <p:cBhvr>
                                        <p:cTn id="254" dur="1" fill="hold">
                                          <p:stCondLst>
                                            <p:cond delay="0"/>
                                          </p:stCondLst>
                                        </p:cTn>
                                        <p:tgtEl>
                                          <p:spTgt spid="75"/>
                                        </p:tgtEl>
                                        <p:attrNameLst>
                                          <p:attrName>style.visibility</p:attrName>
                                        </p:attrNameLst>
                                      </p:cBhvr>
                                      <p:to>
                                        <p:strVal val="visible"/>
                                      </p:to>
                                    </p:set>
                                    <p:animEffect transition="in" filter="fade">
                                      <p:cBhvr>
                                        <p:cTn id="255" dur="500"/>
                                        <p:tgtEl>
                                          <p:spTgt spid="75"/>
                                        </p:tgtEl>
                                      </p:cBhvr>
                                    </p:animEffect>
                                  </p:childTnLst>
                                </p:cTn>
                              </p:par>
                              <p:par>
                                <p:cTn id="256" presetID="10" presetClass="entr" presetSubtype="0" fill="hold" nodeType="withEffect">
                                  <p:stCondLst>
                                    <p:cond delay="0"/>
                                  </p:stCondLst>
                                  <p:childTnLst>
                                    <p:set>
                                      <p:cBhvr>
                                        <p:cTn id="257" dur="1" fill="hold">
                                          <p:stCondLst>
                                            <p:cond delay="0"/>
                                          </p:stCondLst>
                                        </p:cTn>
                                        <p:tgtEl>
                                          <p:spTgt spid="59"/>
                                        </p:tgtEl>
                                        <p:attrNameLst>
                                          <p:attrName>style.visibility</p:attrName>
                                        </p:attrNameLst>
                                      </p:cBhvr>
                                      <p:to>
                                        <p:strVal val="visible"/>
                                      </p:to>
                                    </p:set>
                                    <p:animEffect transition="in" filter="fade">
                                      <p:cBhvr>
                                        <p:cTn id="258" dur="500"/>
                                        <p:tgtEl>
                                          <p:spTgt spid="59"/>
                                        </p:tgtEl>
                                      </p:cBhvr>
                                    </p:animEffect>
                                  </p:childTnLst>
                                </p:cTn>
                              </p:par>
                              <p:par>
                                <p:cTn id="259" presetID="10" presetClass="entr" presetSubtype="0" fill="hold" nodeType="withEffect">
                                  <p:stCondLst>
                                    <p:cond delay="0"/>
                                  </p:stCondLst>
                                  <p:childTnLst>
                                    <p:set>
                                      <p:cBhvr>
                                        <p:cTn id="260" dur="1" fill="hold">
                                          <p:stCondLst>
                                            <p:cond delay="0"/>
                                          </p:stCondLst>
                                        </p:cTn>
                                        <p:tgtEl>
                                          <p:spTgt spid="1078"/>
                                        </p:tgtEl>
                                        <p:attrNameLst>
                                          <p:attrName>style.visibility</p:attrName>
                                        </p:attrNameLst>
                                      </p:cBhvr>
                                      <p:to>
                                        <p:strVal val="visible"/>
                                      </p:to>
                                    </p:set>
                                    <p:animEffect transition="in" filter="fade">
                                      <p:cBhvr>
                                        <p:cTn id="261" dur="500"/>
                                        <p:tgtEl>
                                          <p:spTgt spid="1078"/>
                                        </p:tgtEl>
                                      </p:cBhvr>
                                    </p:animEffect>
                                  </p:childTnLst>
                                </p:cTn>
                              </p:par>
                              <p:par>
                                <p:cTn id="262" presetID="10" presetClass="entr" presetSubtype="0" fill="hold" nodeType="withEffect">
                                  <p:stCondLst>
                                    <p:cond delay="0"/>
                                  </p:stCondLst>
                                  <p:childTnLst>
                                    <p:set>
                                      <p:cBhvr>
                                        <p:cTn id="263" dur="1" fill="hold">
                                          <p:stCondLst>
                                            <p:cond delay="0"/>
                                          </p:stCondLst>
                                        </p:cTn>
                                        <p:tgtEl>
                                          <p:spTgt spid="63"/>
                                        </p:tgtEl>
                                        <p:attrNameLst>
                                          <p:attrName>style.visibility</p:attrName>
                                        </p:attrNameLst>
                                      </p:cBhvr>
                                      <p:to>
                                        <p:strVal val="visible"/>
                                      </p:to>
                                    </p:set>
                                    <p:animEffect transition="in" filter="fade">
                                      <p:cBhvr>
                                        <p:cTn id="264" dur="500"/>
                                        <p:tgtEl>
                                          <p:spTgt spid="63"/>
                                        </p:tgtEl>
                                      </p:cBhvr>
                                    </p:animEffect>
                                  </p:childTnLst>
                                </p:cTn>
                              </p:par>
                              <p:par>
                                <p:cTn id="265" presetID="10" presetClass="entr" presetSubtype="0" fill="hold" nodeType="withEffect">
                                  <p:stCondLst>
                                    <p:cond delay="0"/>
                                  </p:stCondLst>
                                  <p:childTnLst>
                                    <p:set>
                                      <p:cBhvr>
                                        <p:cTn id="266" dur="1" fill="hold">
                                          <p:stCondLst>
                                            <p:cond delay="0"/>
                                          </p:stCondLst>
                                        </p:cTn>
                                        <p:tgtEl>
                                          <p:spTgt spid="64"/>
                                        </p:tgtEl>
                                        <p:attrNameLst>
                                          <p:attrName>style.visibility</p:attrName>
                                        </p:attrNameLst>
                                      </p:cBhvr>
                                      <p:to>
                                        <p:strVal val="visible"/>
                                      </p:to>
                                    </p:set>
                                    <p:animEffect transition="in" filter="fade">
                                      <p:cBhvr>
                                        <p:cTn id="267" dur="500"/>
                                        <p:tgtEl>
                                          <p:spTgt spid="64"/>
                                        </p:tgtEl>
                                      </p:cBhvr>
                                    </p:animEffect>
                                  </p:childTnLst>
                                </p:cTn>
                              </p:par>
                              <p:par>
                                <p:cTn id="268" presetID="10" presetClass="entr" presetSubtype="0" fill="hold" nodeType="withEffect">
                                  <p:stCondLst>
                                    <p:cond delay="0"/>
                                  </p:stCondLst>
                                  <p:childTnLst>
                                    <p:set>
                                      <p:cBhvr>
                                        <p:cTn id="269" dur="1" fill="hold">
                                          <p:stCondLst>
                                            <p:cond delay="0"/>
                                          </p:stCondLst>
                                        </p:cTn>
                                        <p:tgtEl>
                                          <p:spTgt spid="65"/>
                                        </p:tgtEl>
                                        <p:attrNameLst>
                                          <p:attrName>style.visibility</p:attrName>
                                        </p:attrNameLst>
                                      </p:cBhvr>
                                      <p:to>
                                        <p:strVal val="visible"/>
                                      </p:to>
                                    </p:set>
                                    <p:animEffect transition="in" filter="fade">
                                      <p:cBhvr>
                                        <p:cTn id="270" dur="500"/>
                                        <p:tgtEl>
                                          <p:spTgt spid="65"/>
                                        </p:tgtEl>
                                      </p:cBhvr>
                                    </p:animEffect>
                                  </p:childTnLst>
                                </p:cTn>
                              </p:par>
                              <p:par>
                                <p:cTn id="271" presetID="10" presetClass="entr" presetSubtype="0" fill="hold" nodeType="withEffect">
                                  <p:stCondLst>
                                    <p:cond delay="0"/>
                                  </p:stCondLst>
                                  <p:childTnLst>
                                    <p:set>
                                      <p:cBhvr>
                                        <p:cTn id="272" dur="1" fill="hold">
                                          <p:stCondLst>
                                            <p:cond delay="0"/>
                                          </p:stCondLst>
                                        </p:cTn>
                                        <p:tgtEl>
                                          <p:spTgt spid="66"/>
                                        </p:tgtEl>
                                        <p:attrNameLst>
                                          <p:attrName>style.visibility</p:attrName>
                                        </p:attrNameLst>
                                      </p:cBhvr>
                                      <p:to>
                                        <p:strVal val="visible"/>
                                      </p:to>
                                    </p:set>
                                    <p:animEffect transition="in" filter="fade">
                                      <p:cBhvr>
                                        <p:cTn id="273" dur="500"/>
                                        <p:tgtEl>
                                          <p:spTgt spid="66"/>
                                        </p:tgtEl>
                                      </p:cBhvr>
                                    </p:animEffect>
                                  </p:childTnLst>
                                </p:cTn>
                              </p:par>
                              <p:par>
                                <p:cTn id="274" presetID="10" presetClass="entr" presetSubtype="0" fill="hold" grpId="0" nodeType="withEffect">
                                  <p:stCondLst>
                                    <p:cond delay="0"/>
                                  </p:stCondLst>
                                  <p:childTnLst>
                                    <p:set>
                                      <p:cBhvr>
                                        <p:cTn id="275" dur="1" fill="hold">
                                          <p:stCondLst>
                                            <p:cond delay="0"/>
                                          </p:stCondLst>
                                        </p:cTn>
                                        <p:tgtEl>
                                          <p:spTgt spid="67"/>
                                        </p:tgtEl>
                                        <p:attrNameLst>
                                          <p:attrName>style.visibility</p:attrName>
                                        </p:attrNameLst>
                                      </p:cBhvr>
                                      <p:to>
                                        <p:strVal val="visible"/>
                                      </p:to>
                                    </p:set>
                                    <p:animEffect transition="in" filter="fade">
                                      <p:cBhvr>
                                        <p:cTn id="276" dur="500"/>
                                        <p:tgtEl>
                                          <p:spTgt spid="67"/>
                                        </p:tgtEl>
                                      </p:cBhvr>
                                    </p:animEffect>
                                  </p:childTnLst>
                                </p:cTn>
                              </p:par>
                              <p:par>
                                <p:cTn id="277" presetID="10" presetClass="entr" presetSubtype="0" fill="hold" nodeType="withEffect">
                                  <p:stCondLst>
                                    <p:cond delay="0"/>
                                  </p:stCondLst>
                                  <p:childTnLst>
                                    <p:set>
                                      <p:cBhvr>
                                        <p:cTn id="278" dur="1" fill="hold">
                                          <p:stCondLst>
                                            <p:cond delay="0"/>
                                          </p:stCondLst>
                                        </p:cTn>
                                        <p:tgtEl>
                                          <p:spTgt spid="1046"/>
                                        </p:tgtEl>
                                        <p:attrNameLst>
                                          <p:attrName>style.visibility</p:attrName>
                                        </p:attrNameLst>
                                      </p:cBhvr>
                                      <p:to>
                                        <p:strVal val="visible"/>
                                      </p:to>
                                    </p:set>
                                    <p:animEffect transition="in" filter="fade">
                                      <p:cBhvr>
                                        <p:cTn id="279" dur="500"/>
                                        <p:tgtEl>
                                          <p:spTgt spid="1046"/>
                                        </p:tgtEl>
                                      </p:cBhvr>
                                    </p:animEffect>
                                  </p:childTnLst>
                                </p:cTn>
                              </p:par>
                              <p:par>
                                <p:cTn id="280" presetID="10" presetClass="entr" presetSubtype="0" fill="hold" nodeType="withEffect">
                                  <p:stCondLst>
                                    <p:cond delay="0"/>
                                  </p:stCondLst>
                                  <p:childTnLst>
                                    <p:set>
                                      <p:cBhvr>
                                        <p:cTn id="281" dur="1" fill="hold">
                                          <p:stCondLst>
                                            <p:cond delay="0"/>
                                          </p:stCondLst>
                                        </p:cTn>
                                        <p:tgtEl>
                                          <p:spTgt spid="1056"/>
                                        </p:tgtEl>
                                        <p:attrNameLst>
                                          <p:attrName>style.visibility</p:attrName>
                                        </p:attrNameLst>
                                      </p:cBhvr>
                                      <p:to>
                                        <p:strVal val="visible"/>
                                      </p:to>
                                    </p:set>
                                    <p:animEffect transition="in" filter="fade">
                                      <p:cBhvr>
                                        <p:cTn id="282" dur="500"/>
                                        <p:tgtEl>
                                          <p:spTgt spid="1056"/>
                                        </p:tgtEl>
                                      </p:cBhvr>
                                    </p:animEffect>
                                  </p:childTnLst>
                                </p:cTn>
                              </p:par>
                              <p:par>
                                <p:cTn id="283" presetID="10" presetClass="entr" presetSubtype="0" fill="hold" nodeType="withEffect">
                                  <p:stCondLst>
                                    <p:cond delay="0"/>
                                  </p:stCondLst>
                                  <p:childTnLst>
                                    <p:set>
                                      <p:cBhvr>
                                        <p:cTn id="284" dur="1" fill="hold">
                                          <p:stCondLst>
                                            <p:cond delay="0"/>
                                          </p:stCondLst>
                                        </p:cTn>
                                        <p:tgtEl>
                                          <p:spTgt spid="1057"/>
                                        </p:tgtEl>
                                        <p:attrNameLst>
                                          <p:attrName>style.visibility</p:attrName>
                                        </p:attrNameLst>
                                      </p:cBhvr>
                                      <p:to>
                                        <p:strVal val="visible"/>
                                      </p:to>
                                    </p:set>
                                    <p:animEffect transition="in" filter="fade">
                                      <p:cBhvr>
                                        <p:cTn id="285" dur="500"/>
                                        <p:tgtEl>
                                          <p:spTgt spid="1057"/>
                                        </p:tgtEl>
                                      </p:cBhvr>
                                    </p:animEffect>
                                  </p:childTnLst>
                                </p:cTn>
                              </p:par>
                              <p:par>
                                <p:cTn id="286" presetID="10" presetClass="entr" presetSubtype="0" fill="hold" nodeType="withEffect">
                                  <p:stCondLst>
                                    <p:cond delay="0"/>
                                  </p:stCondLst>
                                  <p:childTnLst>
                                    <p:set>
                                      <p:cBhvr>
                                        <p:cTn id="287" dur="1" fill="hold">
                                          <p:stCondLst>
                                            <p:cond delay="0"/>
                                          </p:stCondLst>
                                        </p:cTn>
                                        <p:tgtEl>
                                          <p:spTgt spid="1058"/>
                                        </p:tgtEl>
                                        <p:attrNameLst>
                                          <p:attrName>style.visibility</p:attrName>
                                        </p:attrNameLst>
                                      </p:cBhvr>
                                      <p:to>
                                        <p:strVal val="visible"/>
                                      </p:to>
                                    </p:set>
                                    <p:animEffect transition="in" filter="fade">
                                      <p:cBhvr>
                                        <p:cTn id="288" dur="500"/>
                                        <p:tgtEl>
                                          <p:spTgt spid="1058"/>
                                        </p:tgtEl>
                                      </p:cBhvr>
                                    </p:animEffect>
                                  </p:childTnLst>
                                </p:cTn>
                              </p:par>
                              <p:par>
                                <p:cTn id="289" presetID="10" presetClass="entr" presetSubtype="0" fill="hold" nodeType="withEffect">
                                  <p:stCondLst>
                                    <p:cond delay="0"/>
                                  </p:stCondLst>
                                  <p:childTnLst>
                                    <p:set>
                                      <p:cBhvr>
                                        <p:cTn id="290" dur="1" fill="hold">
                                          <p:stCondLst>
                                            <p:cond delay="0"/>
                                          </p:stCondLst>
                                        </p:cTn>
                                        <p:tgtEl>
                                          <p:spTgt spid="1062"/>
                                        </p:tgtEl>
                                        <p:attrNameLst>
                                          <p:attrName>style.visibility</p:attrName>
                                        </p:attrNameLst>
                                      </p:cBhvr>
                                      <p:to>
                                        <p:strVal val="visible"/>
                                      </p:to>
                                    </p:set>
                                    <p:animEffect transition="in" filter="fade">
                                      <p:cBhvr>
                                        <p:cTn id="291" dur="500"/>
                                        <p:tgtEl>
                                          <p:spTgt spid="1062"/>
                                        </p:tgtEl>
                                      </p:cBhvr>
                                    </p:animEffect>
                                  </p:childTnLst>
                                </p:cTn>
                              </p:par>
                              <p:par>
                                <p:cTn id="292" presetID="10" presetClass="entr" presetSubtype="0" fill="hold" nodeType="withEffect">
                                  <p:stCondLst>
                                    <p:cond delay="0"/>
                                  </p:stCondLst>
                                  <p:childTnLst>
                                    <p:set>
                                      <p:cBhvr>
                                        <p:cTn id="293" dur="1" fill="hold">
                                          <p:stCondLst>
                                            <p:cond delay="0"/>
                                          </p:stCondLst>
                                        </p:cTn>
                                        <p:tgtEl>
                                          <p:spTgt spid="1063"/>
                                        </p:tgtEl>
                                        <p:attrNameLst>
                                          <p:attrName>style.visibility</p:attrName>
                                        </p:attrNameLst>
                                      </p:cBhvr>
                                      <p:to>
                                        <p:strVal val="visible"/>
                                      </p:to>
                                    </p:set>
                                    <p:animEffect transition="in" filter="fade">
                                      <p:cBhvr>
                                        <p:cTn id="294" dur="500"/>
                                        <p:tgtEl>
                                          <p:spTgt spid="1063"/>
                                        </p:tgtEl>
                                      </p:cBhvr>
                                    </p:animEffect>
                                  </p:childTnLst>
                                </p:cTn>
                              </p:par>
                              <p:par>
                                <p:cTn id="295" presetID="10" presetClass="entr" presetSubtype="0" fill="hold" nodeType="withEffect">
                                  <p:stCondLst>
                                    <p:cond delay="0"/>
                                  </p:stCondLst>
                                  <p:childTnLst>
                                    <p:set>
                                      <p:cBhvr>
                                        <p:cTn id="296" dur="1" fill="hold">
                                          <p:stCondLst>
                                            <p:cond delay="0"/>
                                          </p:stCondLst>
                                        </p:cTn>
                                        <p:tgtEl>
                                          <p:spTgt spid="1064"/>
                                        </p:tgtEl>
                                        <p:attrNameLst>
                                          <p:attrName>style.visibility</p:attrName>
                                        </p:attrNameLst>
                                      </p:cBhvr>
                                      <p:to>
                                        <p:strVal val="visible"/>
                                      </p:to>
                                    </p:set>
                                    <p:animEffect transition="in" filter="fade">
                                      <p:cBhvr>
                                        <p:cTn id="297" dur="500"/>
                                        <p:tgtEl>
                                          <p:spTgt spid="1064"/>
                                        </p:tgtEl>
                                      </p:cBhvr>
                                    </p:animEffect>
                                  </p:childTnLst>
                                </p:cTn>
                              </p:par>
                              <p:par>
                                <p:cTn id="298" presetID="10" presetClass="entr" presetSubtype="0" fill="hold" nodeType="withEffect">
                                  <p:stCondLst>
                                    <p:cond delay="0"/>
                                  </p:stCondLst>
                                  <p:childTnLst>
                                    <p:set>
                                      <p:cBhvr>
                                        <p:cTn id="299" dur="1" fill="hold">
                                          <p:stCondLst>
                                            <p:cond delay="0"/>
                                          </p:stCondLst>
                                        </p:cTn>
                                        <p:tgtEl>
                                          <p:spTgt spid="1065"/>
                                        </p:tgtEl>
                                        <p:attrNameLst>
                                          <p:attrName>style.visibility</p:attrName>
                                        </p:attrNameLst>
                                      </p:cBhvr>
                                      <p:to>
                                        <p:strVal val="visible"/>
                                      </p:to>
                                    </p:set>
                                    <p:animEffect transition="in" filter="fade">
                                      <p:cBhvr>
                                        <p:cTn id="300" dur="500"/>
                                        <p:tgtEl>
                                          <p:spTgt spid="1065"/>
                                        </p:tgtEl>
                                      </p:cBhvr>
                                    </p:animEffect>
                                  </p:childTnLst>
                                </p:cTn>
                              </p:par>
                              <p:par>
                                <p:cTn id="301" presetID="10" presetClass="entr" presetSubtype="0" fill="hold" nodeType="withEffect">
                                  <p:stCondLst>
                                    <p:cond delay="0"/>
                                  </p:stCondLst>
                                  <p:childTnLst>
                                    <p:set>
                                      <p:cBhvr>
                                        <p:cTn id="302" dur="1" fill="hold">
                                          <p:stCondLst>
                                            <p:cond delay="0"/>
                                          </p:stCondLst>
                                        </p:cTn>
                                        <p:tgtEl>
                                          <p:spTgt spid="1068"/>
                                        </p:tgtEl>
                                        <p:attrNameLst>
                                          <p:attrName>style.visibility</p:attrName>
                                        </p:attrNameLst>
                                      </p:cBhvr>
                                      <p:to>
                                        <p:strVal val="visible"/>
                                      </p:to>
                                    </p:set>
                                    <p:animEffect transition="in" filter="fade">
                                      <p:cBhvr>
                                        <p:cTn id="303" dur="500"/>
                                        <p:tgtEl>
                                          <p:spTgt spid="1068"/>
                                        </p:tgtEl>
                                      </p:cBhvr>
                                    </p:animEffect>
                                  </p:childTnLst>
                                </p:cTn>
                              </p:par>
                              <p:par>
                                <p:cTn id="304" presetID="10" presetClass="entr" presetSubtype="0" fill="hold" nodeType="withEffect">
                                  <p:stCondLst>
                                    <p:cond delay="0"/>
                                  </p:stCondLst>
                                  <p:childTnLst>
                                    <p:set>
                                      <p:cBhvr>
                                        <p:cTn id="305" dur="1" fill="hold">
                                          <p:stCondLst>
                                            <p:cond delay="0"/>
                                          </p:stCondLst>
                                        </p:cTn>
                                        <p:tgtEl>
                                          <p:spTgt spid="1069"/>
                                        </p:tgtEl>
                                        <p:attrNameLst>
                                          <p:attrName>style.visibility</p:attrName>
                                        </p:attrNameLst>
                                      </p:cBhvr>
                                      <p:to>
                                        <p:strVal val="visible"/>
                                      </p:to>
                                    </p:set>
                                    <p:animEffect transition="in" filter="fade">
                                      <p:cBhvr>
                                        <p:cTn id="306" dur="500"/>
                                        <p:tgtEl>
                                          <p:spTgt spid="1069"/>
                                        </p:tgtEl>
                                      </p:cBhvr>
                                    </p:animEffect>
                                  </p:childTnLst>
                                </p:cTn>
                              </p:par>
                              <p:par>
                                <p:cTn id="307" presetID="10" presetClass="entr" presetSubtype="0" fill="hold" nodeType="withEffect">
                                  <p:stCondLst>
                                    <p:cond delay="0"/>
                                  </p:stCondLst>
                                  <p:childTnLst>
                                    <p:set>
                                      <p:cBhvr>
                                        <p:cTn id="308" dur="1" fill="hold">
                                          <p:stCondLst>
                                            <p:cond delay="0"/>
                                          </p:stCondLst>
                                        </p:cTn>
                                        <p:tgtEl>
                                          <p:spTgt spid="1070"/>
                                        </p:tgtEl>
                                        <p:attrNameLst>
                                          <p:attrName>style.visibility</p:attrName>
                                        </p:attrNameLst>
                                      </p:cBhvr>
                                      <p:to>
                                        <p:strVal val="visible"/>
                                      </p:to>
                                    </p:set>
                                    <p:animEffect transition="in" filter="fade">
                                      <p:cBhvr>
                                        <p:cTn id="309" dur="500"/>
                                        <p:tgtEl>
                                          <p:spTgt spid="1070"/>
                                        </p:tgtEl>
                                      </p:cBhvr>
                                    </p:animEffect>
                                  </p:childTnLst>
                                </p:cTn>
                              </p:par>
                              <p:par>
                                <p:cTn id="310" presetID="10" presetClass="entr" presetSubtype="0" fill="hold" nodeType="withEffect">
                                  <p:stCondLst>
                                    <p:cond delay="0"/>
                                  </p:stCondLst>
                                  <p:childTnLst>
                                    <p:set>
                                      <p:cBhvr>
                                        <p:cTn id="311" dur="1" fill="hold">
                                          <p:stCondLst>
                                            <p:cond delay="0"/>
                                          </p:stCondLst>
                                        </p:cTn>
                                        <p:tgtEl>
                                          <p:spTgt spid="1071"/>
                                        </p:tgtEl>
                                        <p:attrNameLst>
                                          <p:attrName>style.visibility</p:attrName>
                                        </p:attrNameLst>
                                      </p:cBhvr>
                                      <p:to>
                                        <p:strVal val="visible"/>
                                      </p:to>
                                    </p:set>
                                    <p:animEffect transition="in" filter="fade">
                                      <p:cBhvr>
                                        <p:cTn id="312" dur="500"/>
                                        <p:tgtEl>
                                          <p:spTgt spid="1071"/>
                                        </p:tgtEl>
                                      </p:cBhvr>
                                    </p:animEffect>
                                  </p:childTnLst>
                                </p:cTn>
                              </p:par>
                              <p:par>
                                <p:cTn id="313" presetID="10" presetClass="entr" presetSubtype="0" fill="hold" nodeType="withEffect">
                                  <p:stCondLst>
                                    <p:cond delay="0"/>
                                  </p:stCondLst>
                                  <p:childTnLst>
                                    <p:set>
                                      <p:cBhvr>
                                        <p:cTn id="314" dur="1" fill="hold">
                                          <p:stCondLst>
                                            <p:cond delay="0"/>
                                          </p:stCondLst>
                                        </p:cTn>
                                        <p:tgtEl>
                                          <p:spTgt spid="1074"/>
                                        </p:tgtEl>
                                        <p:attrNameLst>
                                          <p:attrName>style.visibility</p:attrName>
                                        </p:attrNameLst>
                                      </p:cBhvr>
                                      <p:to>
                                        <p:strVal val="visible"/>
                                      </p:to>
                                    </p:set>
                                    <p:animEffect transition="in" filter="fade">
                                      <p:cBhvr>
                                        <p:cTn id="315" dur="500"/>
                                        <p:tgtEl>
                                          <p:spTgt spid="1074"/>
                                        </p:tgtEl>
                                      </p:cBhvr>
                                    </p:animEffect>
                                  </p:childTnLst>
                                </p:cTn>
                              </p:par>
                              <p:par>
                                <p:cTn id="316" presetID="10" presetClass="entr" presetSubtype="0" fill="hold" nodeType="withEffect">
                                  <p:stCondLst>
                                    <p:cond delay="0"/>
                                  </p:stCondLst>
                                  <p:childTnLst>
                                    <p:set>
                                      <p:cBhvr>
                                        <p:cTn id="317" dur="1" fill="hold">
                                          <p:stCondLst>
                                            <p:cond delay="0"/>
                                          </p:stCondLst>
                                        </p:cTn>
                                        <p:tgtEl>
                                          <p:spTgt spid="1075"/>
                                        </p:tgtEl>
                                        <p:attrNameLst>
                                          <p:attrName>style.visibility</p:attrName>
                                        </p:attrNameLst>
                                      </p:cBhvr>
                                      <p:to>
                                        <p:strVal val="visible"/>
                                      </p:to>
                                    </p:set>
                                    <p:animEffect transition="in" filter="fade">
                                      <p:cBhvr>
                                        <p:cTn id="318" dur="500"/>
                                        <p:tgtEl>
                                          <p:spTgt spid="1075"/>
                                        </p:tgtEl>
                                      </p:cBhvr>
                                    </p:animEffect>
                                  </p:childTnLst>
                                </p:cTn>
                              </p:par>
                              <p:par>
                                <p:cTn id="319" presetID="10" presetClass="entr" presetSubtype="0" fill="hold" nodeType="withEffect">
                                  <p:stCondLst>
                                    <p:cond delay="0"/>
                                  </p:stCondLst>
                                  <p:childTnLst>
                                    <p:set>
                                      <p:cBhvr>
                                        <p:cTn id="320" dur="1" fill="hold">
                                          <p:stCondLst>
                                            <p:cond delay="0"/>
                                          </p:stCondLst>
                                        </p:cTn>
                                        <p:tgtEl>
                                          <p:spTgt spid="1076"/>
                                        </p:tgtEl>
                                        <p:attrNameLst>
                                          <p:attrName>style.visibility</p:attrName>
                                        </p:attrNameLst>
                                      </p:cBhvr>
                                      <p:to>
                                        <p:strVal val="visible"/>
                                      </p:to>
                                    </p:set>
                                    <p:animEffect transition="in" filter="fade">
                                      <p:cBhvr>
                                        <p:cTn id="321" dur="500"/>
                                        <p:tgtEl>
                                          <p:spTgt spid="1076"/>
                                        </p:tgtEl>
                                      </p:cBhvr>
                                    </p:animEffect>
                                  </p:childTnLst>
                                </p:cTn>
                              </p:par>
                              <p:par>
                                <p:cTn id="322" presetID="10" presetClass="entr" presetSubtype="0" fill="hold" nodeType="withEffect">
                                  <p:stCondLst>
                                    <p:cond delay="0"/>
                                  </p:stCondLst>
                                  <p:childTnLst>
                                    <p:set>
                                      <p:cBhvr>
                                        <p:cTn id="323" dur="1" fill="hold">
                                          <p:stCondLst>
                                            <p:cond delay="0"/>
                                          </p:stCondLst>
                                        </p:cTn>
                                        <p:tgtEl>
                                          <p:spTgt spid="1077"/>
                                        </p:tgtEl>
                                        <p:attrNameLst>
                                          <p:attrName>style.visibility</p:attrName>
                                        </p:attrNameLst>
                                      </p:cBhvr>
                                      <p:to>
                                        <p:strVal val="visible"/>
                                      </p:to>
                                    </p:set>
                                    <p:animEffect transition="in" filter="fade">
                                      <p:cBhvr>
                                        <p:cTn id="324" dur="500"/>
                                        <p:tgtEl>
                                          <p:spTgt spid="1077"/>
                                        </p:tgtEl>
                                      </p:cBhvr>
                                    </p:animEffect>
                                  </p:childTnLst>
                                </p:cTn>
                              </p:par>
                              <p:par>
                                <p:cTn id="325" presetID="10" presetClass="entr" presetSubtype="0" fill="hold" nodeType="withEffect">
                                  <p:stCondLst>
                                    <p:cond delay="0"/>
                                  </p:stCondLst>
                                  <p:childTnLst>
                                    <p:set>
                                      <p:cBhvr>
                                        <p:cTn id="326" dur="1" fill="hold">
                                          <p:stCondLst>
                                            <p:cond delay="0"/>
                                          </p:stCondLst>
                                        </p:cTn>
                                        <p:tgtEl>
                                          <p:spTgt spid="1080"/>
                                        </p:tgtEl>
                                        <p:attrNameLst>
                                          <p:attrName>style.visibility</p:attrName>
                                        </p:attrNameLst>
                                      </p:cBhvr>
                                      <p:to>
                                        <p:strVal val="visible"/>
                                      </p:to>
                                    </p:set>
                                    <p:animEffect transition="in" filter="fade">
                                      <p:cBhvr>
                                        <p:cTn id="327" dur="500"/>
                                        <p:tgtEl>
                                          <p:spTgt spid="1080"/>
                                        </p:tgtEl>
                                      </p:cBhvr>
                                    </p:animEffect>
                                  </p:childTnLst>
                                </p:cTn>
                              </p:par>
                              <p:par>
                                <p:cTn id="328" presetID="10" presetClass="entr" presetSubtype="0" fill="hold" nodeType="withEffect">
                                  <p:stCondLst>
                                    <p:cond delay="0"/>
                                  </p:stCondLst>
                                  <p:childTnLst>
                                    <p:set>
                                      <p:cBhvr>
                                        <p:cTn id="329" dur="1" fill="hold">
                                          <p:stCondLst>
                                            <p:cond delay="0"/>
                                          </p:stCondLst>
                                        </p:cTn>
                                        <p:tgtEl>
                                          <p:spTgt spid="1097"/>
                                        </p:tgtEl>
                                        <p:attrNameLst>
                                          <p:attrName>style.visibility</p:attrName>
                                        </p:attrNameLst>
                                      </p:cBhvr>
                                      <p:to>
                                        <p:strVal val="visible"/>
                                      </p:to>
                                    </p:set>
                                    <p:animEffect transition="in" filter="fade">
                                      <p:cBhvr>
                                        <p:cTn id="330" dur="500"/>
                                        <p:tgtEl>
                                          <p:spTgt spid="1097"/>
                                        </p:tgtEl>
                                      </p:cBhvr>
                                    </p:animEffect>
                                  </p:childTnLst>
                                </p:cTn>
                              </p:par>
                              <p:par>
                                <p:cTn id="331" presetID="10" presetClass="entr" presetSubtype="0" fill="hold" grpId="0" nodeType="withEffect">
                                  <p:stCondLst>
                                    <p:cond delay="0"/>
                                  </p:stCondLst>
                                  <p:childTnLst>
                                    <p:set>
                                      <p:cBhvr>
                                        <p:cTn id="332" dur="1" fill="hold">
                                          <p:stCondLst>
                                            <p:cond delay="0"/>
                                          </p:stCondLst>
                                        </p:cTn>
                                        <p:tgtEl>
                                          <p:spTgt spid="1098"/>
                                        </p:tgtEl>
                                        <p:attrNameLst>
                                          <p:attrName>style.visibility</p:attrName>
                                        </p:attrNameLst>
                                      </p:cBhvr>
                                      <p:to>
                                        <p:strVal val="visible"/>
                                      </p:to>
                                    </p:set>
                                    <p:animEffect transition="in" filter="fade">
                                      <p:cBhvr>
                                        <p:cTn id="333" dur="500"/>
                                        <p:tgtEl>
                                          <p:spTgt spid="1098"/>
                                        </p:tgtEl>
                                      </p:cBhvr>
                                    </p:animEffect>
                                  </p:childTnLst>
                                </p:cTn>
                              </p:par>
                              <p:par>
                                <p:cTn id="334" presetID="10" presetClass="entr" presetSubtype="0" fill="hold" grpId="0" nodeType="withEffect">
                                  <p:stCondLst>
                                    <p:cond delay="0"/>
                                  </p:stCondLst>
                                  <p:childTnLst>
                                    <p:set>
                                      <p:cBhvr>
                                        <p:cTn id="335" dur="1" fill="hold">
                                          <p:stCondLst>
                                            <p:cond delay="0"/>
                                          </p:stCondLst>
                                        </p:cTn>
                                        <p:tgtEl>
                                          <p:spTgt spid="1095"/>
                                        </p:tgtEl>
                                        <p:attrNameLst>
                                          <p:attrName>style.visibility</p:attrName>
                                        </p:attrNameLst>
                                      </p:cBhvr>
                                      <p:to>
                                        <p:strVal val="visible"/>
                                      </p:to>
                                    </p:set>
                                    <p:animEffect transition="in" filter="fade">
                                      <p:cBhvr>
                                        <p:cTn id="336" dur="500"/>
                                        <p:tgtEl>
                                          <p:spTgt spid="1095"/>
                                        </p:tgtEl>
                                      </p:cBhvr>
                                    </p:animEffect>
                                  </p:childTnLst>
                                </p:cTn>
                              </p:par>
                              <p:par>
                                <p:cTn id="337" presetID="10" presetClass="entr" presetSubtype="0" fill="hold" grpId="0" nodeType="withEffect">
                                  <p:stCondLst>
                                    <p:cond delay="0"/>
                                  </p:stCondLst>
                                  <p:childTnLst>
                                    <p:set>
                                      <p:cBhvr>
                                        <p:cTn id="338" dur="1" fill="hold">
                                          <p:stCondLst>
                                            <p:cond delay="0"/>
                                          </p:stCondLst>
                                        </p:cTn>
                                        <p:tgtEl>
                                          <p:spTgt spid="1100"/>
                                        </p:tgtEl>
                                        <p:attrNameLst>
                                          <p:attrName>style.visibility</p:attrName>
                                        </p:attrNameLst>
                                      </p:cBhvr>
                                      <p:to>
                                        <p:strVal val="visible"/>
                                      </p:to>
                                    </p:set>
                                    <p:animEffect transition="in" filter="fade">
                                      <p:cBhvr>
                                        <p:cTn id="339" dur="500"/>
                                        <p:tgtEl>
                                          <p:spTgt spid="1100"/>
                                        </p:tgtEl>
                                      </p:cBhvr>
                                    </p:animEffect>
                                  </p:childTnLst>
                                </p:cTn>
                              </p:par>
                              <p:par>
                                <p:cTn id="340" presetID="10" presetClass="entr" presetSubtype="0" fill="hold" nodeType="withEffect">
                                  <p:stCondLst>
                                    <p:cond delay="0"/>
                                  </p:stCondLst>
                                  <p:childTnLst>
                                    <p:set>
                                      <p:cBhvr>
                                        <p:cTn id="341" dur="1" fill="hold">
                                          <p:stCondLst>
                                            <p:cond delay="0"/>
                                          </p:stCondLst>
                                        </p:cTn>
                                        <p:tgtEl>
                                          <p:spTgt spid="1101"/>
                                        </p:tgtEl>
                                        <p:attrNameLst>
                                          <p:attrName>style.visibility</p:attrName>
                                        </p:attrNameLst>
                                      </p:cBhvr>
                                      <p:to>
                                        <p:strVal val="visible"/>
                                      </p:to>
                                    </p:set>
                                    <p:animEffect transition="in" filter="fade">
                                      <p:cBhvr>
                                        <p:cTn id="342" dur="500"/>
                                        <p:tgtEl>
                                          <p:spTgt spid="1101"/>
                                        </p:tgtEl>
                                      </p:cBhvr>
                                    </p:animEffect>
                                  </p:childTnLst>
                                </p:cTn>
                              </p:par>
                              <p:par>
                                <p:cTn id="343" presetID="10" presetClass="entr" presetSubtype="0" fill="hold" nodeType="withEffect">
                                  <p:stCondLst>
                                    <p:cond delay="0"/>
                                  </p:stCondLst>
                                  <p:childTnLst>
                                    <p:set>
                                      <p:cBhvr>
                                        <p:cTn id="344" dur="1" fill="hold">
                                          <p:stCondLst>
                                            <p:cond delay="0"/>
                                          </p:stCondLst>
                                        </p:cTn>
                                        <p:tgtEl>
                                          <p:spTgt spid="1092"/>
                                        </p:tgtEl>
                                        <p:attrNameLst>
                                          <p:attrName>style.visibility</p:attrName>
                                        </p:attrNameLst>
                                      </p:cBhvr>
                                      <p:to>
                                        <p:strVal val="visible"/>
                                      </p:to>
                                    </p:set>
                                    <p:animEffect transition="in" filter="fade">
                                      <p:cBhvr>
                                        <p:cTn id="345" dur="500"/>
                                        <p:tgtEl>
                                          <p:spTgt spid="1092"/>
                                        </p:tgtEl>
                                      </p:cBhvr>
                                    </p:animEffect>
                                  </p:childTnLst>
                                </p:cTn>
                              </p:par>
                            </p:childTnLst>
                          </p:cTn>
                        </p:par>
                      </p:childTnLst>
                    </p:cTn>
                  </p:par>
                  <p:par>
                    <p:cTn id="346" fill="hold">
                      <p:stCondLst>
                        <p:cond delay="indefinite"/>
                      </p:stCondLst>
                      <p:childTnLst>
                        <p:par>
                          <p:cTn id="347" fill="hold">
                            <p:stCondLst>
                              <p:cond delay="0"/>
                            </p:stCondLst>
                            <p:childTnLst>
                              <p:par>
                                <p:cTn id="348" presetID="10" presetClass="entr" presetSubtype="0" fill="hold" grpId="0" nodeType="clickEffect">
                                  <p:stCondLst>
                                    <p:cond delay="0"/>
                                  </p:stCondLst>
                                  <p:childTnLst>
                                    <p:set>
                                      <p:cBhvr>
                                        <p:cTn id="349" dur="1" fill="hold">
                                          <p:stCondLst>
                                            <p:cond delay="0"/>
                                          </p:stCondLst>
                                        </p:cTn>
                                        <p:tgtEl>
                                          <p:spTgt spid="1025"/>
                                        </p:tgtEl>
                                        <p:attrNameLst>
                                          <p:attrName>style.visibility</p:attrName>
                                        </p:attrNameLst>
                                      </p:cBhvr>
                                      <p:to>
                                        <p:strVal val="visible"/>
                                      </p:to>
                                    </p:set>
                                    <p:animEffect transition="in" filter="fade">
                                      <p:cBhvr>
                                        <p:cTn id="350" dur="500"/>
                                        <p:tgtEl>
                                          <p:spTgt spid="1025"/>
                                        </p:tgtEl>
                                      </p:cBhvr>
                                    </p:animEffect>
                                  </p:childTnLst>
                                </p:cTn>
                              </p:par>
                              <p:par>
                                <p:cTn id="351" presetID="10" presetClass="entr" presetSubtype="0" fill="hold" nodeType="withEffect">
                                  <p:stCondLst>
                                    <p:cond delay="0"/>
                                  </p:stCondLst>
                                  <p:childTnLst>
                                    <p:set>
                                      <p:cBhvr>
                                        <p:cTn id="352" dur="1" fill="hold">
                                          <p:stCondLst>
                                            <p:cond delay="0"/>
                                          </p:stCondLst>
                                        </p:cTn>
                                        <p:tgtEl>
                                          <p:spTgt spid="6"/>
                                        </p:tgtEl>
                                        <p:attrNameLst>
                                          <p:attrName>style.visibility</p:attrName>
                                        </p:attrNameLst>
                                      </p:cBhvr>
                                      <p:to>
                                        <p:strVal val="visible"/>
                                      </p:to>
                                    </p:set>
                                    <p:animEffect transition="in" filter="fade">
                                      <p:cBhvr>
                                        <p:cTn id="353" dur="500"/>
                                        <p:tgtEl>
                                          <p:spTgt spid="6"/>
                                        </p:tgtEl>
                                      </p:cBhvr>
                                    </p:animEffect>
                                  </p:childTnLst>
                                </p:cTn>
                              </p:par>
                              <p:par>
                                <p:cTn id="354" presetID="10" presetClass="entr" presetSubtype="0" fill="hold" nodeType="withEffect">
                                  <p:stCondLst>
                                    <p:cond delay="0"/>
                                  </p:stCondLst>
                                  <p:childTnLst>
                                    <p:set>
                                      <p:cBhvr>
                                        <p:cTn id="355" dur="1" fill="hold">
                                          <p:stCondLst>
                                            <p:cond delay="0"/>
                                          </p:stCondLst>
                                        </p:cTn>
                                        <p:tgtEl>
                                          <p:spTgt spid="1027"/>
                                        </p:tgtEl>
                                        <p:attrNameLst>
                                          <p:attrName>style.visibility</p:attrName>
                                        </p:attrNameLst>
                                      </p:cBhvr>
                                      <p:to>
                                        <p:strVal val="visible"/>
                                      </p:to>
                                    </p:set>
                                    <p:animEffect transition="in" filter="fade">
                                      <p:cBhvr>
                                        <p:cTn id="356" dur="500"/>
                                        <p:tgtEl>
                                          <p:spTgt spid="1027"/>
                                        </p:tgtEl>
                                      </p:cBhvr>
                                    </p:animEffect>
                                  </p:childTnLst>
                                </p:cTn>
                              </p:par>
                              <p:par>
                                <p:cTn id="357" presetID="10" presetClass="entr" presetSubtype="0" fill="hold" nodeType="withEffect">
                                  <p:stCondLst>
                                    <p:cond delay="0"/>
                                  </p:stCondLst>
                                  <p:childTnLst>
                                    <p:set>
                                      <p:cBhvr>
                                        <p:cTn id="358" dur="1" fill="hold">
                                          <p:stCondLst>
                                            <p:cond delay="0"/>
                                          </p:stCondLst>
                                        </p:cTn>
                                        <p:tgtEl>
                                          <p:spTgt spid="1036"/>
                                        </p:tgtEl>
                                        <p:attrNameLst>
                                          <p:attrName>style.visibility</p:attrName>
                                        </p:attrNameLst>
                                      </p:cBhvr>
                                      <p:to>
                                        <p:strVal val="visible"/>
                                      </p:to>
                                    </p:set>
                                    <p:animEffect transition="in" filter="fade">
                                      <p:cBhvr>
                                        <p:cTn id="359" dur="500"/>
                                        <p:tgtEl>
                                          <p:spTgt spid="1036"/>
                                        </p:tgtEl>
                                      </p:cBhvr>
                                    </p:animEffect>
                                  </p:childTnLst>
                                </p:cTn>
                              </p:par>
                              <p:par>
                                <p:cTn id="360" presetID="10" presetClass="entr" presetSubtype="0" fill="hold" nodeType="withEffect">
                                  <p:stCondLst>
                                    <p:cond delay="0"/>
                                  </p:stCondLst>
                                  <p:childTnLst>
                                    <p:set>
                                      <p:cBhvr>
                                        <p:cTn id="361" dur="1" fill="hold">
                                          <p:stCondLst>
                                            <p:cond delay="0"/>
                                          </p:stCondLst>
                                        </p:cTn>
                                        <p:tgtEl>
                                          <p:spTgt spid="1034"/>
                                        </p:tgtEl>
                                        <p:attrNameLst>
                                          <p:attrName>style.visibility</p:attrName>
                                        </p:attrNameLst>
                                      </p:cBhvr>
                                      <p:to>
                                        <p:strVal val="visible"/>
                                      </p:to>
                                    </p:set>
                                    <p:animEffect transition="in" filter="fade">
                                      <p:cBhvr>
                                        <p:cTn id="362" dur="500"/>
                                        <p:tgtEl>
                                          <p:spTgt spid="1034"/>
                                        </p:tgtEl>
                                      </p:cBhvr>
                                    </p:animEffect>
                                  </p:childTnLst>
                                </p:cTn>
                              </p:par>
                              <p:par>
                                <p:cTn id="363" presetID="10" presetClass="entr" presetSubtype="0" fill="hold" grpId="0" nodeType="withEffect">
                                  <p:stCondLst>
                                    <p:cond delay="0"/>
                                  </p:stCondLst>
                                  <p:childTnLst>
                                    <p:set>
                                      <p:cBhvr>
                                        <p:cTn id="364" dur="1" fill="hold">
                                          <p:stCondLst>
                                            <p:cond delay="0"/>
                                          </p:stCondLst>
                                        </p:cTn>
                                        <p:tgtEl>
                                          <p:spTgt spid="116"/>
                                        </p:tgtEl>
                                        <p:attrNameLst>
                                          <p:attrName>style.visibility</p:attrName>
                                        </p:attrNameLst>
                                      </p:cBhvr>
                                      <p:to>
                                        <p:strVal val="visible"/>
                                      </p:to>
                                    </p:set>
                                    <p:animEffect transition="in" filter="fade">
                                      <p:cBhvr>
                                        <p:cTn id="365" dur="500"/>
                                        <p:tgtEl>
                                          <p:spTgt spid="116"/>
                                        </p:tgtEl>
                                      </p:cBhvr>
                                    </p:animEffect>
                                  </p:childTnLst>
                                </p:cTn>
                              </p:par>
                              <p:par>
                                <p:cTn id="366" presetID="10" presetClass="entr" presetSubtype="0" fill="hold" nodeType="withEffect">
                                  <p:stCondLst>
                                    <p:cond delay="0"/>
                                  </p:stCondLst>
                                  <p:childTnLst>
                                    <p:set>
                                      <p:cBhvr>
                                        <p:cTn id="367" dur="1" fill="hold">
                                          <p:stCondLst>
                                            <p:cond delay="0"/>
                                          </p:stCondLst>
                                        </p:cTn>
                                        <p:tgtEl>
                                          <p:spTgt spid="1040"/>
                                        </p:tgtEl>
                                        <p:attrNameLst>
                                          <p:attrName>style.visibility</p:attrName>
                                        </p:attrNameLst>
                                      </p:cBhvr>
                                      <p:to>
                                        <p:strVal val="visible"/>
                                      </p:to>
                                    </p:set>
                                    <p:animEffect transition="in" filter="fade">
                                      <p:cBhvr>
                                        <p:cTn id="368" dur="500"/>
                                        <p:tgtEl>
                                          <p:spTgt spid="1040"/>
                                        </p:tgtEl>
                                      </p:cBhvr>
                                    </p:animEffect>
                                  </p:childTnLst>
                                </p:cTn>
                              </p:par>
                            </p:childTnLst>
                          </p:cTn>
                        </p:par>
                      </p:childTnLst>
                    </p:cTn>
                  </p:par>
                  <p:par>
                    <p:cTn id="369" fill="hold">
                      <p:stCondLst>
                        <p:cond delay="indefinite"/>
                      </p:stCondLst>
                      <p:childTnLst>
                        <p:par>
                          <p:cTn id="370" fill="hold">
                            <p:stCondLst>
                              <p:cond delay="0"/>
                            </p:stCondLst>
                            <p:childTnLst>
                              <p:par>
                                <p:cTn id="371" presetID="10" presetClass="entr" presetSubtype="0" fill="hold" nodeType="clickEffect">
                                  <p:stCondLst>
                                    <p:cond delay="0"/>
                                  </p:stCondLst>
                                  <p:childTnLst>
                                    <p:set>
                                      <p:cBhvr>
                                        <p:cTn id="372" dur="1" fill="hold">
                                          <p:stCondLst>
                                            <p:cond delay="0"/>
                                          </p:stCondLst>
                                        </p:cTn>
                                        <p:tgtEl>
                                          <p:spTgt spid="1026"/>
                                        </p:tgtEl>
                                        <p:attrNameLst>
                                          <p:attrName>style.visibility</p:attrName>
                                        </p:attrNameLst>
                                      </p:cBhvr>
                                      <p:to>
                                        <p:strVal val="visible"/>
                                      </p:to>
                                    </p:set>
                                    <p:animEffect transition="in" filter="fade">
                                      <p:cBhvr>
                                        <p:cTn id="373" dur="500"/>
                                        <p:tgtEl>
                                          <p:spTgt spid="1026"/>
                                        </p:tgtEl>
                                      </p:cBhvr>
                                    </p:animEffect>
                                  </p:childTnLst>
                                </p:cTn>
                              </p:par>
                              <p:par>
                                <p:cTn id="374" presetID="10" presetClass="entr" presetSubtype="0" fill="hold" grpId="0" nodeType="withEffect">
                                  <p:stCondLst>
                                    <p:cond delay="0"/>
                                  </p:stCondLst>
                                  <p:childTnLst>
                                    <p:set>
                                      <p:cBhvr>
                                        <p:cTn id="375" dur="1" fill="hold">
                                          <p:stCondLst>
                                            <p:cond delay="0"/>
                                          </p:stCondLst>
                                        </p:cTn>
                                        <p:tgtEl>
                                          <p:spTgt spid="10"/>
                                        </p:tgtEl>
                                        <p:attrNameLst>
                                          <p:attrName>style.visibility</p:attrName>
                                        </p:attrNameLst>
                                      </p:cBhvr>
                                      <p:to>
                                        <p:strVal val="visible"/>
                                      </p:to>
                                    </p:set>
                                    <p:animEffect transition="in" filter="fade">
                                      <p:cBhvr>
                                        <p:cTn id="376" dur="500"/>
                                        <p:tgtEl>
                                          <p:spTgt spid="10"/>
                                        </p:tgtEl>
                                      </p:cBhvr>
                                    </p:animEffect>
                                  </p:childTnLst>
                                </p:cTn>
                              </p:par>
                              <p:par>
                                <p:cTn id="377" presetID="10" presetClass="entr" presetSubtype="0" fill="hold" nodeType="withEffect">
                                  <p:stCondLst>
                                    <p:cond delay="0"/>
                                  </p:stCondLst>
                                  <p:childTnLst>
                                    <p:set>
                                      <p:cBhvr>
                                        <p:cTn id="378" dur="1" fill="hold">
                                          <p:stCondLst>
                                            <p:cond delay="0"/>
                                          </p:stCondLst>
                                        </p:cTn>
                                        <p:tgtEl>
                                          <p:spTgt spid="14"/>
                                        </p:tgtEl>
                                        <p:attrNameLst>
                                          <p:attrName>style.visibility</p:attrName>
                                        </p:attrNameLst>
                                      </p:cBhvr>
                                      <p:to>
                                        <p:strVal val="visible"/>
                                      </p:to>
                                    </p:set>
                                    <p:animEffect transition="in" filter="fade">
                                      <p:cBhvr>
                                        <p:cTn id="379"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5" grpId="0" animBg="1"/>
      <p:bldP spid="30" grpId="0" animBg="1"/>
      <p:bldP spid="35" grpId="0" animBg="1"/>
      <p:bldP spid="58" grpId="0" animBg="1"/>
      <p:bldP spid="67" grpId="0"/>
      <p:bldP spid="69" grpId="0" animBg="1"/>
      <p:bldP spid="71" grpId="0" animBg="1"/>
      <p:bldP spid="17" grpId="0" animBg="1"/>
      <p:bldP spid="75" grpId="0" animBg="1"/>
      <p:bldP spid="85" grpId="0" animBg="1"/>
      <p:bldP spid="116" grpId="0" animBg="1"/>
      <p:bldP spid="118" grpId="0" animBg="1"/>
      <p:bldP spid="119" grpId="0" animBg="1"/>
      <p:bldP spid="120" grpId="0" animBg="1"/>
      <p:bldP spid="124" grpId="0"/>
      <p:bldP spid="1025" grpId="0"/>
      <p:bldP spid="1031" grpId="0"/>
      <p:bldP spid="1037" grpId="0"/>
      <p:bldP spid="1083" grpId="0"/>
      <p:bldP spid="1084" grpId="0" animBg="1"/>
      <p:bldP spid="1085" grpId="0"/>
      <p:bldP spid="1086" grpId="0" animBg="1"/>
      <p:bldP spid="1087" grpId="0"/>
      <p:bldP spid="1098" grpId="0" animBg="1"/>
      <p:bldP spid="1095" grpId="0" animBg="1"/>
      <p:bldP spid="1100" grpId="0"/>
      <p:bldP spid="7" grpId="0" animBg="1"/>
      <p:bldP spid="8" grpId="0" animBg="1"/>
      <p:bldP spid="10"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7ACA4D-773B-42E9-AF4D-AA25FA904733}"/>
              </a:ext>
            </a:extLst>
          </p:cNvPr>
          <p:cNvSpPr>
            <a:spLocks noGrp="1"/>
          </p:cNvSpPr>
          <p:nvPr>
            <p:ph type="title"/>
          </p:nvPr>
        </p:nvSpPr>
        <p:spPr/>
        <p:txBody>
          <a:bodyPr rtlCol="0">
            <a:normAutofit/>
          </a:bodyPr>
          <a:lstStyle/>
          <a:p>
            <a:pPr eaLnBrk="1" fontAlgn="auto" hangingPunct="1">
              <a:spcAft>
                <a:spcPts val="0"/>
              </a:spcAft>
              <a:defRPr/>
            </a:pPr>
            <a:r>
              <a:rPr lang="en-US" sz="6600" dirty="0">
                <a:solidFill>
                  <a:schemeClr val="tx1">
                    <a:lumMod val="75000"/>
                    <a:lumOff val="25000"/>
                  </a:schemeClr>
                </a:solidFill>
              </a:rPr>
              <a:t>Academic Dishonesty Policy</a:t>
            </a:r>
          </a:p>
        </p:txBody>
      </p:sp>
      <p:sp>
        <p:nvSpPr>
          <p:cNvPr id="3" name="Content Placeholder 2">
            <a:extLst>
              <a:ext uri="{FF2B5EF4-FFF2-40B4-BE49-F238E27FC236}">
                <a16:creationId xmlns:a16="http://schemas.microsoft.com/office/drawing/2014/main" id="{4555831E-EE23-42E2-B548-6917693A1ED8}"/>
              </a:ext>
            </a:extLst>
          </p:cNvPr>
          <p:cNvSpPr>
            <a:spLocks noGrp="1"/>
          </p:cNvSpPr>
          <p:nvPr>
            <p:ph idx="1"/>
          </p:nvPr>
        </p:nvSpPr>
        <p:spPr>
          <a:xfrm>
            <a:off x="1096963" y="1846263"/>
            <a:ext cx="10058400" cy="4564062"/>
          </a:xfrm>
        </p:spPr>
        <p:txBody>
          <a:bodyPr/>
          <a:lstStyle/>
          <a:p>
            <a:pPr marL="0" indent="0" eaLnBrk="1" hangingPunct="1">
              <a:buFont typeface="Calibri" panose="020F0502020204030204" pitchFamily="34" charset="0"/>
              <a:buNone/>
            </a:pPr>
            <a:r>
              <a:rPr lang="en-US" altLang="en-US" dirty="0">
                <a:solidFill>
                  <a:schemeClr val="tx1">
                    <a:lumMod val="75000"/>
                    <a:lumOff val="25000"/>
                  </a:schemeClr>
                </a:solidFill>
              </a:rPr>
              <a:t>Violating these rules is considered academic dishonesty and will result in </a:t>
            </a:r>
            <a:r>
              <a:rPr lang="en-US" altLang="en-US" b="1" dirty="0"/>
              <a:t>immediate failure from the class</a:t>
            </a:r>
            <a:r>
              <a:rPr lang="en-US" altLang="en-US" dirty="0"/>
              <a:t> </a:t>
            </a:r>
            <a:r>
              <a:rPr lang="en-US" altLang="en-US" dirty="0">
                <a:solidFill>
                  <a:schemeClr val="tx1">
                    <a:lumMod val="75000"/>
                    <a:lumOff val="25000"/>
                  </a:schemeClr>
                </a:solidFill>
              </a:rPr>
              <a:t>and being reported to the </a:t>
            </a:r>
            <a:r>
              <a:rPr lang="en-US" altLang="en-US" dirty="0" err="1">
                <a:solidFill>
                  <a:schemeClr val="tx1">
                    <a:lumMod val="75000"/>
                    <a:lumOff val="25000"/>
                  </a:schemeClr>
                </a:solidFill>
              </a:rPr>
              <a:t>DigiPen</a:t>
            </a:r>
            <a:r>
              <a:rPr lang="en-US" altLang="en-US" dirty="0">
                <a:solidFill>
                  <a:schemeClr val="tx1">
                    <a:lumMod val="75000"/>
                    <a:lumOff val="25000"/>
                  </a:schemeClr>
                </a:solidFill>
              </a:rPr>
              <a:t> administration for further disciplinary action.</a:t>
            </a:r>
          </a:p>
          <a:p>
            <a:pPr marL="0" indent="0" eaLnBrk="1" hangingPunct="1">
              <a:buFont typeface="Calibri" panose="020F0502020204030204" pitchFamily="34" charset="0"/>
              <a:buNone/>
            </a:pPr>
            <a:r>
              <a:rPr lang="en-US" altLang="en-US" dirty="0">
                <a:solidFill>
                  <a:schemeClr val="tx1">
                    <a:lumMod val="75000"/>
                    <a:lumOff val="25000"/>
                  </a:schemeClr>
                </a:solidFill>
              </a:rPr>
              <a:t>If at any point you are unsure </a:t>
            </a:r>
            <a:r>
              <a:rPr lang="en-US" altLang="en-US" b="1" dirty="0"/>
              <a:t>at all</a:t>
            </a:r>
            <a:r>
              <a:rPr lang="en-US" altLang="en-US" dirty="0"/>
              <a:t> </a:t>
            </a:r>
            <a:r>
              <a:rPr lang="en-US" altLang="en-US" dirty="0">
                <a:solidFill>
                  <a:schemeClr val="tx1">
                    <a:lumMod val="75000"/>
                    <a:lumOff val="25000"/>
                  </a:schemeClr>
                </a:solidFill>
              </a:rPr>
              <a:t>if an action would be considered academic dishonesty by the instructor, please email the instructor for clarification before you take the action. If you need assistance with any coding project, contact the TA and/or the instructor.</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351F23-4B5D-4CD0-BDC1-20DBC2CCEB7C}"/>
              </a:ext>
            </a:extLst>
          </p:cNvPr>
          <p:cNvSpPr>
            <a:spLocks noGrp="1"/>
          </p:cNvSpPr>
          <p:nvPr>
            <p:ph type="title"/>
          </p:nvPr>
        </p:nvSpPr>
        <p:spPr>
          <a:xfrm>
            <a:off x="639763" y="365125"/>
            <a:ext cx="10714037" cy="1325563"/>
          </a:xfrm>
        </p:spPr>
        <p:txBody>
          <a:bodyPr rtlCol="0">
            <a:normAutofit/>
          </a:bodyPr>
          <a:lstStyle/>
          <a:p>
            <a:pPr eaLnBrk="1" fontAlgn="auto" hangingPunct="1">
              <a:spcAft>
                <a:spcPts val="0"/>
              </a:spcAft>
              <a:defRPr/>
            </a:pPr>
            <a:r>
              <a:rPr lang="en-US" sz="4800" dirty="0">
                <a:solidFill>
                  <a:schemeClr val="tx1">
                    <a:lumMod val="75000"/>
                    <a:lumOff val="25000"/>
                  </a:schemeClr>
                </a:solidFill>
              </a:rPr>
              <a:t>Violations get reported to:</a:t>
            </a:r>
          </a:p>
        </p:txBody>
      </p:sp>
      <p:sp>
        <p:nvSpPr>
          <p:cNvPr id="16388" name="TextBox 4">
            <a:extLst>
              <a:ext uri="{FF2B5EF4-FFF2-40B4-BE49-F238E27FC236}">
                <a16:creationId xmlns:a16="http://schemas.microsoft.com/office/drawing/2014/main" id="{CA2F2469-BAB7-402D-84A6-87BBD2491C4A}"/>
              </a:ext>
            </a:extLst>
          </p:cNvPr>
          <p:cNvSpPr txBox="1">
            <a:spLocks noChangeArrowheads="1"/>
          </p:cNvSpPr>
          <p:nvPr/>
        </p:nvSpPr>
        <p:spPr bwMode="auto">
          <a:xfrm>
            <a:off x="1781078" y="4526329"/>
            <a:ext cx="1959960"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0"/>
              </a:spcBef>
              <a:buFontTx/>
              <a:buNone/>
            </a:pPr>
            <a:r>
              <a:rPr lang="en-US" altLang="en-US" sz="2000" dirty="0"/>
              <a:t>Professor </a:t>
            </a:r>
            <a:r>
              <a:rPr lang="en-US" altLang="en-US" sz="2000" dirty="0" err="1"/>
              <a:t>Amayri</a:t>
            </a:r>
            <a:endParaRPr lang="en-US" altLang="en-US" sz="2000" dirty="0"/>
          </a:p>
          <a:p>
            <a:pPr algn="ctr" eaLnBrk="1" hangingPunct="1">
              <a:lnSpc>
                <a:spcPct val="100000"/>
              </a:lnSpc>
              <a:spcBef>
                <a:spcPct val="0"/>
              </a:spcBef>
              <a:buFontTx/>
              <a:buNone/>
            </a:pPr>
            <a:r>
              <a:rPr lang="en-US" altLang="en-US" sz="1400" dirty="0"/>
              <a:t>CS Dept Chair</a:t>
            </a:r>
          </a:p>
        </p:txBody>
      </p:sp>
      <p:sp>
        <p:nvSpPr>
          <p:cNvPr id="16390" name="TextBox 4">
            <a:extLst>
              <a:ext uri="{FF2B5EF4-FFF2-40B4-BE49-F238E27FC236}">
                <a16:creationId xmlns:a16="http://schemas.microsoft.com/office/drawing/2014/main" id="{0CC64143-1485-4347-8FA7-74E998F3C356}"/>
              </a:ext>
            </a:extLst>
          </p:cNvPr>
          <p:cNvSpPr txBox="1">
            <a:spLocks noChangeArrowheads="1"/>
          </p:cNvSpPr>
          <p:nvPr/>
        </p:nvSpPr>
        <p:spPr bwMode="auto">
          <a:xfrm>
            <a:off x="9927018" y="2071688"/>
            <a:ext cx="1904239"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0"/>
              </a:spcBef>
              <a:buFontTx/>
              <a:buNone/>
            </a:pPr>
            <a:r>
              <a:rPr lang="en-US" altLang="en-US" sz="2000" dirty="0"/>
              <a:t>Professor </a:t>
            </a:r>
            <a:r>
              <a:rPr lang="en-US" altLang="en-US" sz="2000" dirty="0" err="1"/>
              <a:t>Volper</a:t>
            </a:r>
            <a:endParaRPr lang="en-US" altLang="en-US" sz="2000" dirty="0"/>
          </a:p>
          <a:p>
            <a:pPr algn="ctr" eaLnBrk="1" hangingPunct="1">
              <a:lnSpc>
                <a:spcPct val="100000"/>
              </a:lnSpc>
              <a:spcBef>
                <a:spcPct val="0"/>
              </a:spcBef>
              <a:buFontTx/>
              <a:buNone/>
            </a:pPr>
            <a:r>
              <a:rPr lang="en-US" altLang="en-US" sz="1400" dirty="0"/>
              <a:t>CS Masters</a:t>
            </a:r>
          </a:p>
          <a:p>
            <a:pPr algn="ctr" eaLnBrk="1" hangingPunct="1">
              <a:lnSpc>
                <a:spcPct val="100000"/>
              </a:lnSpc>
              <a:spcBef>
                <a:spcPct val="0"/>
              </a:spcBef>
              <a:buFontTx/>
              <a:buNone/>
            </a:pPr>
            <a:r>
              <a:rPr lang="en-US" altLang="en-US" sz="1400" dirty="0"/>
              <a:t>Program Director</a:t>
            </a:r>
          </a:p>
        </p:txBody>
      </p:sp>
      <p:sp>
        <p:nvSpPr>
          <p:cNvPr id="16392" name="TextBox 4">
            <a:extLst>
              <a:ext uri="{FF2B5EF4-FFF2-40B4-BE49-F238E27FC236}">
                <a16:creationId xmlns:a16="http://schemas.microsoft.com/office/drawing/2014/main" id="{8C95F336-B9A6-4E1A-8EA5-59D75733BD91}"/>
              </a:ext>
            </a:extLst>
          </p:cNvPr>
          <p:cNvSpPr txBox="1">
            <a:spLocks noChangeArrowheads="1"/>
          </p:cNvSpPr>
          <p:nvPr/>
        </p:nvSpPr>
        <p:spPr bwMode="auto">
          <a:xfrm>
            <a:off x="9838277" y="4029075"/>
            <a:ext cx="2081724"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0"/>
              </a:spcBef>
              <a:buFontTx/>
              <a:buNone/>
            </a:pPr>
            <a:r>
              <a:rPr lang="en-US" altLang="en-US" sz="2000" dirty="0"/>
              <a:t>Professor Beeman</a:t>
            </a:r>
          </a:p>
          <a:p>
            <a:pPr algn="ctr" eaLnBrk="1" hangingPunct="1">
              <a:lnSpc>
                <a:spcPct val="100000"/>
              </a:lnSpc>
              <a:spcBef>
                <a:spcPct val="0"/>
              </a:spcBef>
              <a:buFontTx/>
              <a:buNone/>
            </a:pPr>
            <a:r>
              <a:rPr lang="en-US" altLang="en-US" sz="1400" dirty="0"/>
              <a:t>Game Development </a:t>
            </a:r>
          </a:p>
          <a:p>
            <a:pPr algn="ctr" eaLnBrk="1" hangingPunct="1">
              <a:lnSpc>
                <a:spcPct val="100000"/>
              </a:lnSpc>
              <a:spcBef>
                <a:spcPct val="0"/>
              </a:spcBef>
              <a:buFontTx/>
              <a:buNone/>
            </a:pPr>
            <a:r>
              <a:rPr lang="en-US" altLang="en-US" sz="1400" dirty="0"/>
              <a:t>and Production</a:t>
            </a:r>
          </a:p>
        </p:txBody>
      </p:sp>
      <p:pic>
        <p:nvPicPr>
          <p:cNvPr id="1026" name="Picture 2" descr="DigiPen Faculty Ola Amayri, Ph.D.">
            <a:extLst>
              <a:ext uri="{FF2B5EF4-FFF2-40B4-BE49-F238E27FC236}">
                <a16:creationId xmlns:a16="http://schemas.microsoft.com/office/drawing/2014/main" id="{A9745539-6411-AA0C-7C3E-F19241A72F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56800" y="2661118"/>
            <a:ext cx="1808513" cy="180851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DigiPen Faculty Ellen Guon Beeman">
            <a:extLst>
              <a:ext uri="{FF2B5EF4-FFF2-40B4-BE49-F238E27FC236}">
                <a16:creationId xmlns:a16="http://schemas.microsoft.com/office/drawing/2014/main" id="{E31BEB8B-63C5-C32C-3A92-1F75604DE4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53212" y="3740768"/>
            <a:ext cx="1808513" cy="180851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DigiPen Faculty Dmitri Volper, Ph.D.">
            <a:extLst>
              <a:ext uri="{FF2B5EF4-FFF2-40B4-BE49-F238E27FC236}">
                <a16:creationId xmlns:a16="http://schemas.microsoft.com/office/drawing/2014/main" id="{38383237-4ECE-DC71-176C-1F70257BE24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53212" y="1581908"/>
            <a:ext cx="1808513" cy="1808513"/>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DigiPen Faculty Pushpak Karnick, Ph.D.">
            <a:extLst>
              <a:ext uri="{FF2B5EF4-FFF2-40B4-BE49-F238E27FC236}">
                <a16:creationId xmlns:a16="http://schemas.microsoft.com/office/drawing/2014/main" id="{939AE41C-A139-C952-A1F0-C8FC5975BF5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80978" y="2661117"/>
            <a:ext cx="1808514" cy="180851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4">
            <a:extLst>
              <a:ext uri="{FF2B5EF4-FFF2-40B4-BE49-F238E27FC236}">
                <a16:creationId xmlns:a16="http://schemas.microsoft.com/office/drawing/2014/main" id="{F507D6F5-8658-0B44-F18C-B3CE7C2DDDAC}"/>
              </a:ext>
            </a:extLst>
          </p:cNvPr>
          <p:cNvSpPr txBox="1">
            <a:spLocks noChangeArrowheads="1"/>
          </p:cNvSpPr>
          <p:nvPr/>
        </p:nvSpPr>
        <p:spPr bwMode="auto">
          <a:xfrm>
            <a:off x="3934756" y="4526328"/>
            <a:ext cx="2100960"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0"/>
              </a:spcBef>
              <a:buFontTx/>
              <a:buNone/>
            </a:pPr>
            <a:r>
              <a:rPr lang="en-US" altLang="en-US" sz="2000" dirty="0"/>
              <a:t>Professor </a:t>
            </a:r>
            <a:r>
              <a:rPr lang="en-US" altLang="en-US" sz="2000" dirty="0" err="1"/>
              <a:t>Pushpak</a:t>
            </a:r>
            <a:endParaRPr lang="en-US" altLang="en-US" sz="2000" dirty="0"/>
          </a:p>
          <a:p>
            <a:pPr algn="ctr" eaLnBrk="1" hangingPunct="1">
              <a:lnSpc>
                <a:spcPct val="100000"/>
              </a:lnSpc>
              <a:spcBef>
                <a:spcPct val="0"/>
              </a:spcBef>
              <a:buFontTx/>
              <a:buNone/>
            </a:pPr>
            <a:r>
              <a:rPr lang="en-US" altLang="en-US" sz="1400" dirty="0"/>
              <a:t>CS Program Director</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a:extLst>
              <a:ext uri="{FF2B5EF4-FFF2-40B4-BE49-F238E27FC236}">
                <a16:creationId xmlns:a16="http://schemas.microsoft.com/office/drawing/2014/main" id="{1B036D44-D09C-4C49-9F8E-667B80B37962}"/>
              </a:ext>
            </a:extLst>
          </p:cNvPr>
          <p:cNvSpPr>
            <a:spLocks noGrp="1"/>
          </p:cNvSpPr>
          <p:nvPr>
            <p:ph type="title"/>
          </p:nvPr>
        </p:nvSpPr>
        <p:spPr/>
        <p:txBody>
          <a:bodyPr/>
          <a:lstStyle/>
          <a:p>
            <a:r>
              <a:rPr lang="en-US" altLang="en-US"/>
              <a:t>Stanford’s MOSS</a:t>
            </a:r>
          </a:p>
        </p:txBody>
      </p:sp>
      <p:pic>
        <p:nvPicPr>
          <p:cNvPr id="5" name="Picture 4">
            <a:extLst>
              <a:ext uri="{FF2B5EF4-FFF2-40B4-BE49-F238E27FC236}">
                <a16:creationId xmlns:a16="http://schemas.microsoft.com/office/drawing/2014/main" id="{3F951488-6E20-CB74-B092-0E82C2590259}"/>
              </a:ext>
            </a:extLst>
          </p:cNvPr>
          <p:cNvPicPr>
            <a:picLocks noChangeAspect="1"/>
          </p:cNvPicPr>
          <p:nvPr/>
        </p:nvPicPr>
        <p:blipFill>
          <a:blip r:embed="rId2"/>
          <a:stretch>
            <a:fillRect/>
          </a:stretch>
        </p:blipFill>
        <p:spPr>
          <a:xfrm>
            <a:off x="1359483" y="2795770"/>
            <a:ext cx="3923723" cy="2326454"/>
          </a:xfrm>
          <a:prstGeom prst="rect">
            <a:avLst/>
          </a:prstGeom>
        </p:spPr>
      </p:pic>
      <p:pic>
        <p:nvPicPr>
          <p:cNvPr id="8" name="Picture 7">
            <a:extLst>
              <a:ext uri="{FF2B5EF4-FFF2-40B4-BE49-F238E27FC236}">
                <a16:creationId xmlns:a16="http://schemas.microsoft.com/office/drawing/2014/main" id="{D020E4B9-F118-4876-0DEA-EC137DDC17D9}"/>
              </a:ext>
            </a:extLst>
          </p:cNvPr>
          <p:cNvPicPr>
            <a:picLocks noChangeAspect="1"/>
          </p:cNvPicPr>
          <p:nvPr/>
        </p:nvPicPr>
        <p:blipFill>
          <a:blip r:embed="rId3"/>
          <a:stretch>
            <a:fillRect/>
          </a:stretch>
        </p:blipFill>
        <p:spPr>
          <a:xfrm>
            <a:off x="6342739" y="2795770"/>
            <a:ext cx="4064004" cy="2408529"/>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7" name="Straight Connector 196">
            <a:extLst>
              <a:ext uri="{FF2B5EF4-FFF2-40B4-BE49-F238E27FC236}">
                <a16:creationId xmlns:a16="http://schemas.microsoft.com/office/drawing/2014/main" id="{3CB34BB8-5EEF-7D5E-17B2-CD3BBB1F6537}"/>
              </a:ext>
            </a:extLst>
          </p:cNvPr>
          <p:cNvCxnSpPr>
            <a:cxnSpLocks/>
            <a:stCxn id="190" idx="1"/>
            <a:endCxn id="192" idx="3"/>
          </p:cNvCxnSpPr>
          <p:nvPr/>
        </p:nvCxnSpPr>
        <p:spPr>
          <a:xfrm flipH="1">
            <a:off x="1780451" y="5163855"/>
            <a:ext cx="497482" cy="455287"/>
          </a:xfrm>
          <a:prstGeom prst="line">
            <a:avLst/>
          </a:prstGeom>
          <a:ln w="165100" cap="rnd">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00" name="Straight Connector 199">
            <a:extLst>
              <a:ext uri="{FF2B5EF4-FFF2-40B4-BE49-F238E27FC236}">
                <a16:creationId xmlns:a16="http://schemas.microsoft.com/office/drawing/2014/main" id="{0424C96F-888F-0D00-E9C4-2396E625E3E9}"/>
              </a:ext>
            </a:extLst>
          </p:cNvPr>
          <p:cNvCxnSpPr>
            <a:cxnSpLocks/>
            <a:stCxn id="190" idx="1"/>
            <a:endCxn id="191" idx="3"/>
          </p:cNvCxnSpPr>
          <p:nvPr/>
        </p:nvCxnSpPr>
        <p:spPr>
          <a:xfrm flipH="1" flipV="1">
            <a:off x="1780451" y="4683918"/>
            <a:ext cx="497482" cy="479937"/>
          </a:xfrm>
          <a:prstGeom prst="line">
            <a:avLst/>
          </a:prstGeom>
          <a:ln w="165100" cap="rnd">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93" name="Straight Connector 192">
            <a:extLst>
              <a:ext uri="{FF2B5EF4-FFF2-40B4-BE49-F238E27FC236}">
                <a16:creationId xmlns:a16="http://schemas.microsoft.com/office/drawing/2014/main" id="{F1B8C72F-889E-DA01-0AC5-91CE15E2DEC2}"/>
              </a:ext>
            </a:extLst>
          </p:cNvPr>
          <p:cNvCxnSpPr>
            <a:cxnSpLocks/>
            <a:stCxn id="191" idx="2"/>
            <a:endCxn id="192" idx="0"/>
          </p:cNvCxnSpPr>
          <p:nvPr/>
        </p:nvCxnSpPr>
        <p:spPr>
          <a:xfrm>
            <a:off x="1075236" y="4892516"/>
            <a:ext cx="0" cy="518878"/>
          </a:xfrm>
          <a:prstGeom prst="line">
            <a:avLst/>
          </a:prstGeom>
          <a:ln w="381000" cap="rnd">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86" name="Straight Connector 185">
            <a:extLst>
              <a:ext uri="{FF2B5EF4-FFF2-40B4-BE49-F238E27FC236}">
                <a16:creationId xmlns:a16="http://schemas.microsoft.com/office/drawing/2014/main" id="{E49F86CC-CD0A-171A-3979-3AC18C804F95}"/>
              </a:ext>
            </a:extLst>
          </p:cNvPr>
          <p:cNvCxnSpPr>
            <a:cxnSpLocks/>
            <a:stCxn id="184" idx="2"/>
            <a:endCxn id="185" idx="0"/>
          </p:cNvCxnSpPr>
          <p:nvPr/>
        </p:nvCxnSpPr>
        <p:spPr>
          <a:xfrm>
            <a:off x="1857932" y="2806437"/>
            <a:ext cx="0" cy="518878"/>
          </a:xfrm>
          <a:prstGeom prst="line">
            <a:avLst/>
          </a:prstGeom>
          <a:ln w="381000" cap="rnd">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69" name="Straight Connector 168">
            <a:extLst>
              <a:ext uri="{FF2B5EF4-FFF2-40B4-BE49-F238E27FC236}">
                <a16:creationId xmlns:a16="http://schemas.microsoft.com/office/drawing/2014/main" id="{BA6FF4D2-6AD5-E8D6-4C70-5FE362281113}"/>
              </a:ext>
            </a:extLst>
          </p:cNvPr>
          <p:cNvCxnSpPr>
            <a:cxnSpLocks/>
            <a:stCxn id="154" idx="2"/>
            <a:endCxn id="8" idx="0"/>
          </p:cNvCxnSpPr>
          <p:nvPr/>
        </p:nvCxnSpPr>
        <p:spPr>
          <a:xfrm flipH="1">
            <a:off x="7045665" y="812335"/>
            <a:ext cx="1060394" cy="581760"/>
          </a:xfrm>
          <a:prstGeom prst="line">
            <a:avLst/>
          </a:prstGeom>
          <a:ln w="381000" cap="rnd">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64" name="Straight Connector 163">
            <a:extLst>
              <a:ext uri="{FF2B5EF4-FFF2-40B4-BE49-F238E27FC236}">
                <a16:creationId xmlns:a16="http://schemas.microsoft.com/office/drawing/2014/main" id="{391C3E99-1D1F-D00C-3F70-81969AD46D78}"/>
              </a:ext>
            </a:extLst>
          </p:cNvPr>
          <p:cNvCxnSpPr>
            <a:cxnSpLocks/>
            <a:stCxn id="154" idx="2"/>
            <a:endCxn id="10" idx="0"/>
          </p:cNvCxnSpPr>
          <p:nvPr/>
        </p:nvCxnSpPr>
        <p:spPr>
          <a:xfrm>
            <a:off x="8106059" y="812335"/>
            <a:ext cx="922832" cy="582131"/>
          </a:xfrm>
          <a:prstGeom prst="line">
            <a:avLst/>
          </a:prstGeom>
          <a:ln w="381000" cap="rnd">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40" name="Straight Connector 139">
            <a:extLst>
              <a:ext uri="{FF2B5EF4-FFF2-40B4-BE49-F238E27FC236}">
                <a16:creationId xmlns:a16="http://schemas.microsoft.com/office/drawing/2014/main" id="{1B606BB9-5D8C-FF1B-A488-27ECA3230290}"/>
              </a:ext>
            </a:extLst>
          </p:cNvPr>
          <p:cNvCxnSpPr>
            <a:cxnSpLocks/>
            <a:stCxn id="23" idx="2"/>
            <a:endCxn id="25" idx="1"/>
          </p:cNvCxnSpPr>
          <p:nvPr/>
        </p:nvCxnSpPr>
        <p:spPr>
          <a:xfrm>
            <a:off x="4959046" y="4070490"/>
            <a:ext cx="1343766" cy="1863630"/>
          </a:xfrm>
          <a:prstGeom prst="line">
            <a:avLst/>
          </a:prstGeom>
          <a:ln w="127000" cap="rnd">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21" name="Straight Connector 120">
            <a:extLst>
              <a:ext uri="{FF2B5EF4-FFF2-40B4-BE49-F238E27FC236}">
                <a16:creationId xmlns:a16="http://schemas.microsoft.com/office/drawing/2014/main" id="{98A1F931-661A-9537-175F-E19B6453CC54}"/>
              </a:ext>
            </a:extLst>
          </p:cNvPr>
          <p:cNvCxnSpPr>
            <a:cxnSpLocks/>
            <a:stCxn id="5" idx="1"/>
            <a:endCxn id="27" idx="3"/>
          </p:cNvCxnSpPr>
          <p:nvPr/>
        </p:nvCxnSpPr>
        <p:spPr>
          <a:xfrm flipH="1">
            <a:off x="8986770" y="1992312"/>
            <a:ext cx="896513" cy="726193"/>
          </a:xfrm>
          <a:prstGeom prst="line">
            <a:avLst/>
          </a:prstGeom>
          <a:ln w="127000" cap="rnd">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6" name="Straight Connector 115">
            <a:extLst>
              <a:ext uri="{FF2B5EF4-FFF2-40B4-BE49-F238E27FC236}">
                <a16:creationId xmlns:a16="http://schemas.microsoft.com/office/drawing/2014/main" id="{CD184EAD-7C95-6F65-2A96-71458CDA3D63}"/>
              </a:ext>
            </a:extLst>
          </p:cNvPr>
          <p:cNvCxnSpPr>
            <a:cxnSpLocks/>
            <a:stCxn id="4" idx="1"/>
            <a:endCxn id="24" idx="3"/>
          </p:cNvCxnSpPr>
          <p:nvPr/>
        </p:nvCxnSpPr>
        <p:spPr>
          <a:xfrm flipH="1">
            <a:off x="9893589" y="5928332"/>
            <a:ext cx="517960" cy="0"/>
          </a:xfrm>
          <a:prstGeom prst="line">
            <a:avLst/>
          </a:prstGeom>
          <a:ln w="127000" cap="rnd">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1" name="Straight Connector 110">
            <a:extLst>
              <a:ext uri="{FF2B5EF4-FFF2-40B4-BE49-F238E27FC236}">
                <a16:creationId xmlns:a16="http://schemas.microsoft.com/office/drawing/2014/main" id="{96537250-E518-E8C8-09E1-0E9FB6A1D725}"/>
              </a:ext>
            </a:extLst>
          </p:cNvPr>
          <p:cNvCxnSpPr>
            <a:cxnSpLocks/>
            <a:stCxn id="14" idx="1"/>
            <a:endCxn id="27" idx="3"/>
          </p:cNvCxnSpPr>
          <p:nvPr/>
        </p:nvCxnSpPr>
        <p:spPr>
          <a:xfrm flipH="1">
            <a:off x="8986770" y="2718504"/>
            <a:ext cx="899413" cy="1"/>
          </a:xfrm>
          <a:prstGeom prst="line">
            <a:avLst/>
          </a:prstGeom>
          <a:ln w="127000" cap="rnd">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00" name="Straight Connector 99">
            <a:extLst>
              <a:ext uri="{FF2B5EF4-FFF2-40B4-BE49-F238E27FC236}">
                <a16:creationId xmlns:a16="http://schemas.microsoft.com/office/drawing/2014/main" id="{4FEF2AA0-5576-836D-2266-3B7A472C09A6}"/>
              </a:ext>
            </a:extLst>
          </p:cNvPr>
          <p:cNvCxnSpPr>
            <a:cxnSpLocks/>
            <a:stCxn id="13" idx="2"/>
            <a:endCxn id="25" idx="0"/>
          </p:cNvCxnSpPr>
          <p:nvPr/>
        </p:nvCxnSpPr>
        <p:spPr>
          <a:xfrm flipH="1">
            <a:off x="7008025" y="5081786"/>
            <a:ext cx="800" cy="643736"/>
          </a:xfrm>
          <a:prstGeom prst="line">
            <a:avLst/>
          </a:prstGeom>
          <a:ln w="127000" cap="rnd">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92" name="Straight Connector 91">
            <a:extLst>
              <a:ext uri="{FF2B5EF4-FFF2-40B4-BE49-F238E27FC236}">
                <a16:creationId xmlns:a16="http://schemas.microsoft.com/office/drawing/2014/main" id="{933C9452-03D5-6259-3F71-6D90880DDF51}"/>
              </a:ext>
            </a:extLst>
          </p:cNvPr>
          <p:cNvCxnSpPr>
            <a:cxnSpLocks/>
            <a:stCxn id="24" idx="1"/>
            <a:endCxn id="25" idx="3"/>
          </p:cNvCxnSpPr>
          <p:nvPr/>
        </p:nvCxnSpPr>
        <p:spPr>
          <a:xfrm flipH="1">
            <a:off x="7713238" y="5928332"/>
            <a:ext cx="768326" cy="5788"/>
          </a:xfrm>
          <a:prstGeom prst="line">
            <a:avLst/>
          </a:prstGeom>
          <a:ln w="127000" cap="rnd">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88" name="Straight Connector 87">
            <a:extLst>
              <a:ext uri="{FF2B5EF4-FFF2-40B4-BE49-F238E27FC236}">
                <a16:creationId xmlns:a16="http://schemas.microsoft.com/office/drawing/2014/main" id="{E1BD6AE3-F983-9A8D-6B23-4EADE35E41A2}"/>
              </a:ext>
            </a:extLst>
          </p:cNvPr>
          <p:cNvCxnSpPr>
            <a:cxnSpLocks/>
            <a:stCxn id="22" idx="2"/>
            <a:endCxn id="25" idx="3"/>
          </p:cNvCxnSpPr>
          <p:nvPr/>
        </p:nvCxnSpPr>
        <p:spPr>
          <a:xfrm flipH="1">
            <a:off x="7713238" y="5083003"/>
            <a:ext cx="1287885" cy="851117"/>
          </a:xfrm>
          <a:prstGeom prst="line">
            <a:avLst/>
          </a:prstGeom>
          <a:ln w="127000" cap="rnd">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84" name="Straight Connector 83">
            <a:extLst>
              <a:ext uri="{FF2B5EF4-FFF2-40B4-BE49-F238E27FC236}">
                <a16:creationId xmlns:a16="http://schemas.microsoft.com/office/drawing/2014/main" id="{D7CAEB26-96DD-DAE1-0840-0058794C94C6}"/>
              </a:ext>
            </a:extLst>
          </p:cNvPr>
          <p:cNvCxnSpPr>
            <a:cxnSpLocks/>
            <a:stCxn id="13" idx="0"/>
            <a:endCxn id="23" idx="2"/>
          </p:cNvCxnSpPr>
          <p:nvPr/>
        </p:nvCxnSpPr>
        <p:spPr>
          <a:xfrm flipH="1" flipV="1">
            <a:off x="4959046" y="4070490"/>
            <a:ext cx="2049779" cy="594103"/>
          </a:xfrm>
          <a:prstGeom prst="line">
            <a:avLst/>
          </a:prstGeom>
          <a:ln w="165100" cap="rnd">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72" name="Straight Connector 71">
            <a:extLst>
              <a:ext uri="{FF2B5EF4-FFF2-40B4-BE49-F238E27FC236}">
                <a16:creationId xmlns:a16="http://schemas.microsoft.com/office/drawing/2014/main" id="{B68764BD-6E0A-580A-BC6D-84F6BFD17106}"/>
              </a:ext>
            </a:extLst>
          </p:cNvPr>
          <p:cNvCxnSpPr>
            <a:cxnSpLocks/>
            <a:stCxn id="23" idx="3"/>
            <a:endCxn id="26" idx="1"/>
          </p:cNvCxnSpPr>
          <p:nvPr/>
        </p:nvCxnSpPr>
        <p:spPr>
          <a:xfrm>
            <a:off x="5665058" y="3861892"/>
            <a:ext cx="1665929" cy="1"/>
          </a:xfrm>
          <a:prstGeom prst="line">
            <a:avLst/>
          </a:prstGeom>
          <a:ln w="165100" cap="rnd">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8" name="Straight Connector 67">
            <a:extLst>
              <a:ext uri="{FF2B5EF4-FFF2-40B4-BE49-F238E27FC236}">
                <a16:creationId xmlns:a16="http://schemas.microsoft.com/office/drawing/2014/main" id="{801F3DB2-315C-CE77-E968-9040EC360168}"/>
              </a:ext>
            </a:extLst>
          </p:cNvPr>
          <p:cNvCxnSpPr>
            <a:cxnSpLocks/>
            <a:stCxn id="13" idx="3"/>
            <a:endCxn id="22" idx="1"/>
          </p:cNvCxnSpPr>
          <p:nvPr/>
        </p:nvCxnSpPr>
        <p:spPr>
          <a:xfrm>
            <a:off x="7714837" y="4873190"/>
            <a:ext cx="581071" cy="1215"/>
          </a:xfrm>
          <a:prstGeom prst="line">
            <a:avLst/>
          </a:prstGeom>
          <a:ln w="254000" cap="rnd">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57" name="Straight Connector 56">
            <a:extLst>
              <a:ext uri="{FF2B5EF4-FFF2-40B4-BE49-F238E27FC236}">
                <a16:creationId xmlns:a16="http://schemas.microsoft.com/office/drawing/2014/main" id="{5F210CF6-58B6-CBA7-0F62-FD9C36D6ECA2}"/>
              </a:ext>
            </a:extLst>
          </p:cNvPr>
          <p:cNvCxnSpPr>
            <a:cxnSpLocks/>
            <a:stCxn id="26" idx="2"/>
            <a:endCxn id="22" idx="0"/>
          </p:cNvCxnSpPr>
          <p:nvPr/>
        </p:nvCxnSpPr>
        <p:spPr>
          <a:xfrm>
            <a:off x="8036200" y="4070491"/>
            <a:ext cx="964923" cy="595316"/>
          </a:xfrm>
          <a:prstGeom prst="line">
            <a:avLst/>
          </a:prstGeom>
          <a:ln w="381000" cap="rnd">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53" name="Straight Connector 52">
            <a:extLst>
              <a:ext uri="{FF2B5EF4-FFF2-40B4-BE49-F238E27FC236}">
                <a16:creationId xmlns:a16="http://schemas.microsoft.com/office/drawing/2014/main" id="{9FC10339-FEFC-504F-C1C4-4D5767426442}"/>
              </a:ext>
            </a:extLst>
          </p:cNvPr>
          <p:cNvCxnSpPr>
            <a:cxnSpLocks/>
            <a:stCxn id="13" idx="0"/>
            <a:endCxn id="26" idx="2"/>
          </p:cNvCxnSpPr>
          <p:nvPr/>
        </p:nvCxnSpPr>
        <p:spPr>
          <a:xfrm flipV="1">
            <a:off x="7008825" y="4070491"/>
            <a:ext cx="1027375" cy="594102"/>
          </a:xfrm>
          <a:prstGeom prst="line">
            <a:avLst/>
          </a:prstGeom>
          <a:ln w="381000" cap="rnd">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8" name="Straight Connector 47">
            <a:extLst>
              <a:ext uri="{FF2B5EF4-FFF2-40B4-BE49-F238E27FC236}">
                <a16:creationId xmlns:a16="http://schemas.microsoft.com/office/drawing/2014/main" id="{E12B960B-B822-FB6A-F3C1-032EB1D1D217}"/>
              </a:ext>
            </a:extLst>
          </p:cNvPr>
          <p:cNvCxnSpPr>
            <a:cxnSpLocks/>
            <a:stCxn id="10" idx="1"/>
            <a:endCxn id="8" idx="3"/>
          </p:cNvCxnSpPr>
          <p:nvPr/>
        </p:nvCxnSpPr>
        <p:spPr>
          <a:xfrm flipH="1" flipV="1">
            <a:off x="7753068" y="1602692"/>
            <a:ext cx="569810" cy="371"/>
          </a:xfrm>
          <a:prstGeom prst="line">
            <a:avLst/>
          </a:prstGeom>
          <a:ln w="381000" cap="rnd">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1" name="Straight Connector 40">
            <a:extLst>
              <a:ext uri="{FF2B5EF4-FFF2-40B4-BE49-F238E27FC236}">
                <a16:creationId xmlns:a16="http://schemas.microsoft.com/office/drawing/2014/main" id="{ABC18095-91BD-F612-FA2E-A1A8986B7A9C}"/>
              </a:ext>
            </a:extLst>
          </p:cNvPr>
          <p:cNvCxnSpPr>
            <a:cxnSpLocks/>
            <a:stCxn id="10" idx="2"/>
            <a:endCxn id="27" idx="0"/>
          </p:cNvCxnSpPr>
          <p:nvPr/>
        </p:nvCxnSpPr>
        <p:spPr>
          <a:xfrm flipH="1">
            <a:off x="8020083" y="1811659"/>
            <a:ext cx="1008808" cy="636341"/>
          </a:xfrm>
          <a:prstGeom prst="line">
            <a:avLst/>
          </a:prstGeom>
          <a:ln w="381000" cap="rnd">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4" name="Straight Connector 33">
            <a:extLst>
              <a:ext uri="{FF2B5EF4-FFF2-40B4-BE49-F238E27FC236}">
                <a16:creationId xmlns:a16="http://schemas.microsoft.com/office/drawing/2014/main" id="{A8327AF4-9F77-8ED7-40F0-015CFD22ACF5}"/>
              </a:ext>
            </a:extLst>
          </p:cNvPr>
          <p:cNvCxnSpPr>
            <a:cxnSpLocks/>
            <a:stCxn id="8" idx="2"/>
            <a:endCxn id="27" idx="0"/>
          </p:cNvCxnSpPr>
          <p:nvPr/>
        </p:nvCxnSpPr>
        <p:spPr>
          <a:xfrm>
            <a:off x="7045665" y="1811288"/>
            <a:ext cx="974418" cy="636712"/>
          </a:xfrm>
          <a:prstGeom prst="line">
            <a:avLst/>
          </a:prstGeom>
          <a:ln w="381000" cap="rnd">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7" name="Straight Connector 16">
            <a:extLst>
              <a:ext uri="{FF2B5EF4-FFF2-40B4-BE49-F238E27FC236}">
                <a16:creationId xmlns:a16="http://schemas.microsoft.com/office/drawing/2014/main" id="{35A84122-2FC9-E6CA-7E9F-CF2B1CF37EF7}"/>
              </a:ext>
            </a:extLst>
          </p:cNvPr>
          <p:cNvCxnSpPr>
            <a:cxnSpLocks/>
            <a:stCxn id="9" idx="3"/>
            <a:endCxn id="27" idx="1"/>
          </p:cNvCxnSpPr>
          <p:nvPr/>
        </p:nvCxnSpPr>
        <p:spPr>
          <a:xfrm>
            <a:off x="6009504" y="2718505"/>
            <a:ext cx="1043892" cy="0"/>
          </a:xfrm>
          <a:prstGeom prst="line">
            <a:avLst/>
          </a:prstGeom>
          <a:ln w="127000" cap="rnd">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4" name="Rectangle: Rounded Corners 3">
            <a:extLst>
              <a:ext uri="{FF2B5EF4-FFF2-40B4-BE49-F238E27FC236}">
                <a16:creationId xmlns:a16="http://schemas.microsoft.com/office/drawing/2014/main" id="{A7FCAAB7-7F3F-1E6A-CB87-5F3D5E3E648C}"/>
              </a:ext>
            </a:extLst>
          </p:cNvPr>
          <p:cNvSpPr/>
          <p:nvPr/>
        </p:nvSpPr>
        <p:spPr>
          <a:xfrm>
            <a:off x="10411549" y="5724607"/>
            <a:ext cx="1410430" cy="407450"/>
          </a:xfrm>
          <a:prstGeom prst="roundRect">
            <a:avLst/>
          </a:prstGeom>
          <a:solidFill>
            <a:schemeClr val="tx1">
              <a:lumMod val="75000"/>
              <a:lumOff val="25000"/>
            </a:schemeClr>
          </a:solidFill>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200" dirty="0"/>
              <a:t>Student 18</a:t>
            </a:r>
          </a:p>
        </p:txBody>
      </p:sp>
      <p:sp>
        <p:nvSpPr>
          <p:cNvPr id="5" name="Rectangle: Rounded Corners 4">
            <a:extLst>
              <a:ext uri="{FF2B5EF4-FFF2-40B4-BE49-F238E27FC236}">
                <a16:creationId xmlns:a16="http://schemas.microsoft.com/office/drawing/2014/main" id="{7028EA0A-8A67-329F-9D90-64C6F0039E07}"/>
              </a:ext>
            </a:extLst>
          </p:cNvPr>
          <p:cNvSpPr/>
          <p:nvPr/>
        </p:nvSpPr>
        <p:spPr>
          <a:xfrm>
            <a:off x="9883283" y="1785663"/>
            <a:ext cx="1414806" cy="413297"/>
          </a:xfrm>
          <a:prstGeom prst="roundRect">
            <a:avLst/>
          </a:prstGeom>
          <a:solidFill>
            <a:schemeClr val="tx1">
              <a:lumMod val="75000"/>
              <a:lumOff val="25000"/>
            </a:schemeClr>
          </a:solidFill>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200" dirty="0"/>
              <a:t>Student 9</a:t>
            </a:r>
          </a:p>
        </p:txBody>
      </p:sp>
      <p:sp>
        <p:nvSpPr>
          <p:cNvPr id="8" name="Rectangle: Rounded Corners 7">
            <a:extLst>
              <a:ext uri="{FF2B5EF4-FFF2-40B4-BE49-F238E27FC236}">
                <a16:creationId xmlns:a16="http://schemas.microsoft.com/office/drawing/2014/main" id="{94AF041B-0F19-7C08-EC1C-131601A4782C}"/>
              </a:ext>
            </a:extLst>
          </p:cNvPr>
          <p:cNvSpPr/>
          <p:nvPr/>
        </p:nvSpPr>
        <p:spPr>
          <a:xfrm>
            <a:off x="6338262" y="1394095"/>
            <a:ext cx="1414806" cy="417193"/>
          </a:xfrm>
          <a:prstGeom prst="roundRect">
            <a:avLst/>
          </a:prstGeom>
          <a:solidFill>
            <a:schemeClr val="tx1">
              <a:lumMod val="75000"/>
              <a:lumOff val="25000"/>
            </a:schemeClr>
          </a:solidFill>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200" dirty="0"/>
              <a:t>Student 7</a:t>
            </a:r>
          </a:p>
        </p:txBody>
      </p:sp>
      <p:sp>
        <p:nvSpPr>
          <p:cNvPr id="9" name="Rectangle: Rounded Corners 8">
            <a:extLst>
              <a:ext uri="{FF2B5EF4-FFF2-40B4-BE49-F238E27FC236}">
                <a16:creationId xmlns:a16="http://schemas.microsoft.com/office/drawing/2014/main" id="{6E79D278-E8C8-994D-18C2-4E848C456099}"/>
              </a:ext>
            </a:extLst>
          </p:cNvPr>
          <p:cNvSpPr/>
          <p:nvPr/>
        </p:nvSpPr>
        <p:spPr>
          <a:xfrm>
            <a:off x="4597598" y="2509908"/>
            <a:ext cx="1411906" cy="417194"/>
          </a:xfrm>
          <a:prstGeom prst="roundRect">
            <a:avLst/>
          </a:prstGeom>
          <a:solidFill>
            <a:schemeClr val="tx1">
              <a:lumMod val="75000"/>
              <a:lumOff val="25000"/>
            </a:schemeClr>
          </a:solidFill>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200" dirty="0"/>
              <a:t>Student 10</a:t>
            </a:r>
          </a:p>
        </p:txBody>
      </p:sp>
      <p:sp>
        <p:nvSpPr>
          <p:cNvPr id="10" name="Rectangle: Rounded Corners 9">
            <a:extLst>
              <a:ext uri="{FF2B5EF4-FFF2-40B4-BE49-F238E27FC236}">
                <a16:creationId xmlns:a16="http://schemas.microsoft.com/office/drawing/2014/main" id="{4CC51AEC-F5E7-E775-A4CC-2419980AC71B}"/>
              </a:ext>
            </a:extLst>
          </p:cNvPr>
          <p:cNvSpPr/>
          <p:nvPr/>
        </p:nvSpPr>
        <p:spPr>
          <a:xfrm>
            <a:off x="8322878" y="1394466"/>
            <a:ext cx="1412025" cy="417193"/>
          </a:xfrm>
          <a:prstGeom prst="roundRect">
            <a:avLst/>
          </a:prstGeom>
          <a:solidFill>
            <a:schemeClr val="tx1">
              <a:lumMod val="75000"/>
              <a:lumOff val="25000"/>
            </a:schemeClr>
          </a:solidFill>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200" dirty="0"/>
              <a:t>Student 8</a:t>
            </a:r>
          </a:p>
        </p:txBody>
      </p:sp>
      <p:sp>
        <p:nvSpPr>
          <p:cNvPr id="13" name="Rectangle: Rounded Corners 12">
            <a:extLst>
              <a:ext uri="{FF2B5EF4-FFF2-40B4-BE49-F238E27FC236}">
                <a16:creationId xmlns:a16="http://schemas.microsoft.com/office/drawing/2014/main" id="{35D6F068-05E4-2FBA-A5B7-ECC52D79EBBD}"/>
              </a:ext>
            </a:extLst>
          </p:cNvPr>
          <p:cNvSpPr/>
          <p:nvPr/>
        </p:nvSpPr>
        <p:spPr>
          <a:xfrm>
            <a:off x="6302812" y="4664593"/>
            <a:ext cx="1412025" cy="417193"/>
          </a:xfrm>
          <a:prstGeom prst="roundRect">
            <a:avLst/>
          </a:prstGeom>
          <a:solidFill>
            <a:schemeClr val="tx1">
              <a:lumMod val="75000"/>
              <a:lumOff val="25000"/>
            </a:schemeClr>
          </a:solidFill>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200" dirty="0"/>
              <a:t>Student 14</a:t>
            </a:r>
          </a:p>
        </p:txBody>
      </p:sp>
      <p:sp>
        <p:nvSpPr>
          <p:cNvPr id="14" name="Rectangle: Rounded Corners 13">
            <a:extLst>
              <a:ext uri="{FF2B5EF4-FFF2-40B4-BE49-F238E27FC236}">
                <a16:creationId xmlns:a16="http://schemas.microsoft.com/office/drawing/2014/main" id="{4236F3C3-707F-B1F0-6DEF-B01D6E7B13FC}"/>
              </a:ext>
            </a:extLst>
          </p:cNvPr>
          <p:cNvSpPr/>
          <p:nvPr/>
        </p:nvSpPr>
        <p:spPr>
          <a:xfrm>
            <a:off x="9886183" y="2509907"/>
            <a:ext cx="1411906" cy="417194"/>
          </a:xfrm>
          <a:prstGeom prst="roundRect">
            <a:avLst/>
          </a:prstGeom>
          <a:solidFill>
            <a:schemeClr val="tx1">
              <a:lumMod val="75000"/>
              <a:lumOff val="25000"/>
            </a:schemeClr>
          </a:solidFill>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200" dirty="0"/>
              <a:t>Student 11</a:t>
            </a:r>
          </a:p>
        </p:txBody>
      </p:sp>
      <p:sp>
        <p:nvSpPr>
          <p:cNvPr id="22" name="Rectangle: Rounded Corners 21">
            <a:extLst>
              <a:ext uri="{FF2B5EF4-FFF2-40B4-BE49-F238E27FC236}">
                <a16:creationId xmlns:a16="http://schemas.microsoft.com/office/drawing/2014/main" id="{59E7DD48-CA5D-28CB-E10B-A0602000A640}"/>
              </a:ext>
            </a:extLst>
          </p:cNvPr>
          <p:cNvSpPr/>
          <p:nvPr/>
        </p:nvSpPr>
        <p:spPr>
          <a:xfrm>
            <a:off x="8295908" y="4665807"/>
            <a:ext cx="1410430" cy="417196"/>
          </a:xfrm>
          <a:prstGeom prst="roundRect">
            <a:avLst/>
          </a:prstGeom>
          <a:solidFill>
            <a:schemeClr val="tx1">
              <a:lumMod val="75000"/>
              <a:lumOff val="25000"/>
            </a:schemeClr>
          </a:solidFill>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200" dirty="0"/>
              <a:t>Student 15</a:t>
            </a:r>
          </a:p>
        </p:txBody>
      </p:sp>
      <p:sp>
        <p:nvSpPr>
          <p:cNvPr id="23" name="Rectangle: Rounded Corners 22">
            <a:extLst>
              <a:ext uri="{FF2B5EF4-FFF2-40B4-BE49-F238E27FC236}">
                <a16:creationId xmlns:a16="http://schemas.microsoft.com/office/drawing/2014/main" id="{6E53A404-9F88-6E16-73D9-EF69C41B7FE7}"/>
              </a:ext>
            </a:extLst>
          </p:cNvPr>
          <p:cNvSpPr/>
          <p:nvPr/>
        </p:nvSpPr>
        <p:spPr>
          <a:xfrm>
            <a:off x="4253033" y="3653293"/>
            <a:ext cx="1412025" cy="417197"/>
          </a:xfrm>
          <a:prstGeom prst="roundRect">
            <a:avLst/>
          </a:prstGeom>
          <a:solidFill>
            <a:schemeClr val="tx1">
              <a:lumMod val="75000"/>
              <a:lumOff val="25000"/>
            </a:schemeClr>
          </a:solidFill>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200" dirty="0"/>
              <a:t>Student 12</a:t>
            </a:r>
          </a:p>
        </p:txBody>
      </p:sp>
      <p:sp>
        <p:nvSpPr>
          <p:cNvPr id="24" name="Rectangle: Rounded Corners 23">
            <a:extLst>
              <a:ext uri="{FF2B5EF4-FFF2-40B4-BE49-F238E27FC236}">
                <a16:creationId xmlns:a16="http://schemas.microsoft.com/office/drawing/2014/main" id="{5C696037-283B-9377-C23F-EB1107F94ECD}"/>
              </a:ext>
            </a:extLst>
          </p:cNvPr>
          <p:cNvSpPr/>
          <p:nvPr/>
        </p:nvSpPr>
        <p:spPr>
          <a:xfrm>
            <a:off x="8481564" y="5719735"/>
            <a:ext cx="1412025" cy="417194"/>
          </a:xfrm>
          <a:prstGeom prst="roundRect">
            <a:avLst/>
          </a:prstGeom>
          <a:solidFill>
            <a:schemeClr val="tx1">
              <a:lumMod val="75000"/>
              <a:lumOff val="25000"/>
            </a:schemeClr>
          </a:solidFill>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200" dirty="0"/>
              <a:t>Student 17</a:t>
            </a:r>
          </a:p>
        </p:txBody>
      </p:sp>
      <p:sp>
        <p:nvSpPr>
          <p:cNvPr id="25" name="Rectangle: Rounded Corners 24">
            <a:extLst>
              <a:ext uri="{FF2B5EF4-FFF2-40B4-BE49-F238E27FC236}">
                <a16:creationId xmlns:a16="http://schemas.microsoft.com/office/drawing/2014/main" id="{B5D0F93E-BFC6-9043-53D5-9C6CDF52178D}"/>
              </a:ext>
            </a:extLst>
          </p:cNvPr>
          <p:cNvSpPr/>
          <p:nvPr/>
        </p:nvSpPr>
        <p:spPr>
          <a:xfrm>
            <a:off x="6302812" y="5725522"/>
            <a:ext cx="1410426" cy="417196"/>
          </a:xfrm>
          <a:prstGeom prst="roundRect">
            <a:avLst/>
          </a:prstGeom>
          <a:solidFill>
            <a:schemeClr val="tx1">
              <a:lumMod val="75000"/>
              <a:lumOff val="25000"/>
            </a:schemeClr>
          </a:solidFill>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200" dirty="0"/>
              <a:t>Student 16</a:t>
            </a:r>
          </a:p>
        </p:txBody>
      </p:sp>
      <p:sp>
        <p:nvSpPr>
          <p:cNvPr id="26" name="Rectangle: Rounded Corners 25">
            <a:extLst>
              <a:ext uri="{FF2B5EF4-FFF2-40B4-BE49-F238E27FC236}">
                <a16:creationId xmlns:a16="http://schemas.microsoft.com/office/drawing/2014/main" id="{8603F0C5-A547-DC4F-9708-DC49C051F336}"/>
              </a:ext>
            </a:extLst>
          </p:cNvPr>
          <p:cNvSpPr/>
          <p:nvPr/>
        </p:nvSpPr>
        <p:spPr>
          <a:xfrm>
            <a:off x="7330987" y="3653295"/>
            <a:ext cx="1410426" cy="417196"/>
          </a:xfrm>
          <a:prstGeom prst="roundRect">
            <a:avLst/>
          </a:prstGeom>
          <a:solidFill>
            <a:schemeClr val="tx1">
              <a:lumMod val="75000"/>
              <a:lumOff val="25000"/>
            </a:schemeClr>
          </a:solidFill>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200" dirty="0"/>
              <a:t>Student 13</a:t>
            </a:r>
          </a:p>
        </p:txBody>
      </p:sp>
      <p:sp>
        <p:nvSpPr>
          <p:cNvPr id="27" name="Rectangle: Rounded Corners 26">
            <a:extLst>
              <a:ext uri="{FF2B5EF4-FFF2-40B4-BE49-F238E27FC236}">
                <a16:creationId xmlns:a16="http://schemas.microsoft.com/office/drawing/2014/main" id="{57007458-E069-A56C-E09B-566E78CB2B87}"/>
              </a:ext>
            </a:extLst>
          </p:cNvPr>
          <p:cNvSpPr/>
          <p:nvPr/>
        </p:nvSpPr>
        <p:spPr>
          <a:xfrm>
            <a:off x="7053396" y="2448000"/>
            <a:ext cx="1933374" cy="541009"/>
          </a:xfrm>
          <a:prstGeom prst="roundRect">
            <a:avLst/>
          </a:prstGeom>
          <a:solidFill>
            <a:srgbClr val="C00000"/>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200" dirty="0"/>
              <a:t>Student from previous semester</a:t>
            </a:r>
          </a:p>
        </p:txBody>
      </p:sp>
      <p:sp>
        <p:nvSpPr>
          <p:cNvPr id="38" name="TextBox 37">
            <a:extLst>
              <a:ext uri="{FF2B5EF4-FFF2-40B4-BE49-F238E27FC236}">
                <a16:creationId xmlns:a16="http://schemas.microsoft.com/office/drawing/2014/main" id="{E6C43F94-CB7A-8DF8-FA8B-58494F1B87FE}"/>
              </a:ext>
            </a:extLst>
          </p:cNvPr>
          <p:cNvSpPr txBox="1"/>
          <p:nvPr/>
        </p:nvSpPr>
        <p:spPr>
          <a:xfrm>
            <a:off x="7259403" y="1973040"/>
            <a:ext cx="495649" cy="307777"/>
          </a:xfrm>
          <a:prstGeom prst="rect">
            <a:avLst/>
          </a:prstGeom>
          <a:noFill/>
        </p:spPr>
        <p:txBody>
          <a:bodyPr wrap="none" rtlCol="0">
            <a:spAutoFit/>
          </a:bodyPr>
          <a:lstStyle/>
          <a:p>
            <a:r>
              <a:rPr lang="en-US" sz="1400" b="1" dirty="0"/>
              <a:t>85%</a:t>
            </a:r>
          </a:p>
        </p:txBody>
      </p:sp>
      <p:sp>
        <p:nvSpPr>
          <p:cNvPr id="44" name="TextBox 43">
            <a:extLst>
              <a:ext uri="{FF2B5EF4-FFF2-40B4-BE49-F238E27FC236}">
                <a16:creationId xmlns:a16="http://schemas.microsoft.com/office/drawing/2014/main" id="{422F0560-EDCC-00C9-DCFD-E67C457C7A54}"/>
              </a:ext>
            </a:extLst>
          </p:cNvPr>
          <p:cNvSpPr txBox="1"/>
          <p:nvPr/>
        </p:nvSpPr>
        <p:spPr>
          <a:xfrm>
            <a:off x="8316422" y="1973040"/>
            <a:ext cx="495649" cy="307777"/>
          </a:xfrm>
          <a:prstGeom prst="rect">
            <a:avLst/>
          </a:prstGeom>
          <a:noFill/>
        </p:spPr>
        <p:txBody>
          <a:bodyPr wrap="none" rtlCol="0">
            <a:spAutoFit/>
          </a:bodyPr>
          <a:lstStyle/>
          <a:p>
            <a:r>
              <a:rPr lang="en-US" sz="1400" b="1" dirty="0"/>
              <a:t>66%</a:t>
            </a:r>
          </a:p>
        </p:txBody>
      </p:sp>
      <p:sp>
        <p:nvSpPr>
          <p:cNvPr id="52" name="TextBox 51">
            <a:extLst>
              <a:ext uri="{FF2B5EF4-FFF2-40B4-BE49-F238E27FC236}">
                <a16:creationId xmlns:a16="http://schemas.microsoft.com/office/drawing/2014/main" id="{902C0625-07AA-CDDC-E692-11FEC8D82F12}"/>
              </a:ext>
            </a:extLst>
          </p:cNvPr>
          <p:cNvSpPr txBox="1"/>
          <p:nvPr/>
        </p:nvSpPr>
        <p:spPr>
          <a:xfrm>
            <a:off x="7794497" y="1446688"/>
            <a:ext cx="495649" cy="307777"/>
          </a:xfrm>
          <a:prstGeom prst="rect">
            <a:avLst/>
          </a:prstGeom>
          <a:noFill/>
        </p:spPr>
        <p:txBody>
          <a:bodyPr wrap="none" rtlCol="0">
            <a:spAutoFit/>
          </a:bodyPr>
          <a:lstStyle/>
          <a:p>
            <a:r>
              <a:rPr lang="en-US" sz="1400" b="1" dirty="0"/>
              <a:t>67%</a:t>
            </a:r>
          </a:p>
        </p:txBody>
      </p:sp>
      <p:sp>
        <p:nvSpPr>
          <p:cNvPr id="56" name="TextBox 55">
            <a:extLst>
              <a:ext uri="{FF2B5EF4-FFF2-40B4-BE49-F238E27FC236}">
                <a16:creationId xmlns:a16="http://schemas.microsoft.com/office/drawing/2014/main" id="{14960350-D499-A866-0779-486C169C58E2}"/>
              </a:ext>
            </a:extLst>
          </p:cNvPr>
          <p:cNvSpPr txBox="1"/>
          <p:nvPr/>
        </p:nvSpPr>
        <p:spPr>
          <a:xfrm>
            <a:off x="7237654" y="4214260"/>
            <a:ext cx="495649" cy="307777"/>
          </a:xfrm>
          <a:prstGeom prst="rect">
            <a:avLst/>
          </a:prstGeom>
          <a:noFill/>
        </p:spPr>
        <p:txBody>
          <a:bodyPr wrap="none" rtlCol="0">
            <a:spAutoFit/>
          </a:bodyPr>
          <a:lstStyle/>
          <a:p>
            <a:r>
              <a:rPr lang="en-US" sz="1400" b="1" dirty="0"/>
              <a:t>68%</a:t>
            </a:r>
          </a:p>
        </p:txBody>
      </p:sp>
      <p:sp>
        <p:nvSpPr>
          <p:cNvPr id="60" name="TextBox 59">
            <a:extLst>
              <a:ext uri="{FF2B5EF4-FFF2-40B4-BE49-F238E27FC236}">
                <a16:creationId xmlns:a16="http://schemas.microsoft.com/office/drawing/2014/main" id="{AD8E7854-62EE-0DA1-9C93-AB57B647B07E}"/>
              </a:ext>
            </a:extLst>
          </p:cNvPr>
          <p:cNvSpPr txBox="1"/>
          <p:nvPr/>
        </p:nvSpPr>
        <p:spPr>
          <a:xfrm>
            <a:off x="8347924" y="4216832"/>
            <a:ext cx="495649" cy="307777"/>
          </a:xfrm>
          <a:prstGeom prst="rect">
            <a:avLst/>
          </a:prstGeom>
          <a:noFill/>
        </p:spPr>
        <p:txBody>
          <a:bodyPr wrap="none" rtlCol="0">
            <a:spAutoFit/>
          </a:bodyPr>
          <a:lstStyle/>
          <a:p>
            <a:r>
              <a:rPr lang="en-US" sz="1400" b="1" dirty="0"/>
              <a:t>56%</a:t>
            </a:r>
          </a:p>
        </p:txBody>
      </p:sp>
      <p:sp>
        <p:nvSpPr>
          <p:cNvPr id="71" name="TextBox 70">
            <a:extLst>
              <a:ext uri="{FF2B5EF4-FFF2-40B4-BE49-F238E27FC236}">
                <a16:creationId xmlns:a16="http://schemas.microsoft.com/office/drawing/2014/main" id="{7F2B549D-DFC3-C287-AEFB-D978ED17756D}"/>
              </a:ext>
            </a:extLst>
          </p:cNvPr>
          <p:cNvSpPr txBox="1"/>
          <p:nvPr/>
        </p:nvSpPr>
        <p:spPr>
          <a:xfrm>
            <a:off x="7774755" y="4724655"/>
            <a:ext cx="495649" cy="307777"/>
          </a:xfrm>
          <a:prstGeom prst="rect">
            <a:avLst/>
          </a:prstGeom>
          <a:noFill/>
        </p:spPr>
        <p:txBody>
          <a:bodyPr wrap="none" rtlCol="0">
            <a:spAutoFit/>
          </a:bodyPr>
          <a:lstStyle/>
          <a:p>
            <a:r>
              <a:rPr lang="en-US" sz="1400" b="1" dirty="0"/>
              <a:t>37%</a:t>
            </a:r>
          </a:p>
        </p:txBody>
      </p:sp>
      <p:sp>
        <p:nvSpPr>
          <p:cNvPr id="76" name="TextBox 75">
            <a:extLst>
              <a:ext uri="{FF2B5EF4-FFF2-40B4-BE49-F238E27FC236}">
                <a16:creationId xmlns:a16="http://schemas.microsoft.com/office/drawing/2014/main" id="{4A56668C-2A6B-7205-ED6F-99132AAED2CA}"/>
              </a:ext>
            </a:extLst>
          </p:cNvPr>
          <p:cNvSpPr txBox="1"/>
          <p:nvPr/>
        </p:nvSpPr>
        <p:spPr>
          <a:xfrm>
            <a:off x="6342956" y="3709104"/>
            <a:ext cx="495649" cy="307777"/>
          </a:xfrm>
          <a:prstGeom prst="rect">
            <a:avLst/>
          </a:prstGeom>
          <a:noFill/>
        </p:spPr>
        <p:txBody>
          <a:bodyPr wrap="none" rtlCol="0">
            <a:spAutoFit/>
          </a:bodyPr>
          <a:lstStyle/>
          <a:p>
            <a:r>
              <a:rPr lang="en-US" sz="1400" dirty="0"/>
              <a:t>14%</a:t>
            </a:r>
          </a:p>
        </p:txBody>
      </p:sp>
      <p:sp>
        <p:nvSpPr>
          <p:cNvPr id="87" name="TextBox 86">
            <a:extLst>
              <a:ext uri="{FF2B5EF4-FFF2-40B4-BE49-F238E27FC236}">
                <a16:creationId xmlns:a16="http://schemas.microsoft.com/office/drawing/2014/main" id="{3413EABF-14AC-835E-3489-3B960DD8BB1F}"/>
              </a:ext>
            </a:extLst>
          </p:cNvPr>
          <p:cNvSpPr txBox="1"/>
          <p:nvPr/>
        </p:nvSpPr>
        <p:spPr>
          <a:xfrm>
            <a:off x="5692442" y="4172943"/>
            <a:ext cx="495649" cy="307777"/>
          </a:xfrm>
          <a:prstGeom prst="rect">
            <a:avLst/>
          </a:prstGeom>
          <a:noFill/>
        </p:spPr>
        <p:txBody>
          <a:bodyPr wrap="none" rtlCol="0">
            <a:spAutoFit/>
          </a:bodyPr>
          <a:lstStyle/>
          <a:p>
            <a:r>
              <a:rPr lang="en-US" sz="1400" dirty="0"/>
              <a:t>13%</a:t>
            </a:r>
          </a:p>
        </p:txBody>
      </p:sp>
      <p:sp>
        <p:nvSpPr>
          <p:cNvPr id="91" name="TextBox 90">
            <a:extLst>
              <a:ext uri="{FF2B5EF4-FFF2-40B4-BE49-F238E27FC236}">
                <a16:creationId xmlns:a16="http://schemas.microsoft.com/office/drawing/2014/main" id="{983E020C-F59E-3CC3-A4DE-03CE0BA0CC26}"/>
              </a:ext>
            </a:extLst>
          </p:cNvPr>
          <p:cNvSpPr txBox="1"/>
          <p:nvPr/>
        </p:nvSpPr>
        <p:spPr>
          <a:xfrm>
            <a:off x="8415880" y="5192422"/>
            <a:ext cx="404278" cy="307777"/>
          </a:xfrm>
          <a:prstGeom prst="rect">
            <a:avLst/>
          </a:prstGeom>
          <a:noFill/>
        </p:spPr>
        <p:txBody>
          <a:bodyPr wrap="none" rtlCol="0">
            <a:spAutoFit/>
          </a:bodyPr>
          <a:lstStyle/>
          <a:p>
            <a:r>
              <a:rPr lang="en-US" sz="1400" dirty="0"/>
              <a:t>6%</a:t>
            </a:r>
          </a:p>
        </p:txBody>
      </p:sp>
      <p:sp>
        <p:nvSpPr>
          <p:cNvPr id="95" name="TextBox 94">
            <a:extLst>
              <a:ext uri="{FF2B5EF4-FFF2-40B4-BE49-F238E27FC236}">
                <a16:creationId xmlns:a16="http://schemas.microsoft.com/office/drawing/2014/main" id="{A3808FFB-E3D2-DA2A-6E4A-663724B71718}"/>
              </a:ext>
            </a:extLst>
          </p:cNvPr>
          <p:cNvSpPr txBox="1"/>
          <p:nvPr/>
        </p:nvSpPr>
        <p:spPr>
          <a:xfrm>
            <a:off x="6820961" y="5218878"/>
            <a:ext cx="404278" cy="307777"/>
          </a:xfrm>
          <a:prstGeom prst="rect">
            <a:avLst/>
          </a:prstGeom>
          <a:noFill/>
        </p:spPr>
        <p:txBody>
          <a:bodyPr wrap="none" rtlCol="0">
            <a:spAutoFit/>
          </a:bodyPr>
          <a:lstStyle/>
          <a:p>
            <a:r>
              <a:rPr lang="en-US" sz="1400" dirty="0"/>
              <a:t>5%</a:t>
            </a:r>
          </a:p>
        </p:txBody>
      </p:sp>
      <p:sp>
        <p:nvSpPr>
          <p:cNvPr id="105" name="TextBox 104">
            <a:extLst>
              <a:ext uri="{FF2B5EF4-FFF2-40B4-BE49-F238E27FC236}">
                <a16:creationId xmlns:a16="http://schemas.microsoft.com/office/drawing/2014/main" id="{114A2DCD-3CD6-610D-9E3F-A1802F6AA1B2}"/>
              </a:ext>
            </a:extLst>
          </p:cNvPr>
          <p:cNvSpPr txBox="1"/>
          <p:nvPr/>
        </p:nvSpPr>
        <p:spPr>
          <a:xfrm>
            <a:off x="8031883" y="5787225"/>
            <a:ext cx="404278" cy="307777"/>
          </a:xfrm>
          <a:prstGeom prst="rect">
            <a:avLst/>
          </a:prstGeom>
          <a:noFill/>
        </p:spPr>
        <p:txBody>
          <a:bodyPr wrap="none" rtlCol="0">
            <a:spAutoFit/>
          </a:bodyPr>
          <a:lstStyle/>
          <a:p>
            <a:r>
              <a:rPr lang="en-US" sz="1400" dirty="0"/>
              <a:t>5%</a:t>
            </a:r>
          </a:p>
        </p:txBody>
      </p:sp>
      <p:sp>
        <p:nvSpPr>
          <p:cNvPr id="115" name="TextBox 114">
            <a:extLst>
              <a:ext uri="{FF2B5EF4-FFF2-40B4-BE49-F238E27FC236}">
                <a16:creationId xmlns:a16="http://schemas.microsoft.com/office/drawing/2014/main" id="{1AC8DC9B-799A-27CA-1013-C644F9CDD8A3}"/>
              </a:ext>
            </a:extLst>
          </p:cNvPr>
          <p:cNvSpPr txBox="1"/>
          <p:nvPr/>
        </p:nvSpPr>
        <p:spPr>
          <a:xfrm>
            <a:off x="9265790" y="2557416"/>
            <a:ext cx="404278" cy="307777"/>
          </a:xfrm>
          <a:prstGeom prst="rect">
            <a:avLst/>
          </a:prstGeom>
          <a:noFill/>
        </p:spPr>
        <p:txBody>
          <a:bodyPr wrap="none" rtlCol="0">
            <a:spAutoFit/>
          </a:bodyPr>
          <a:lstStyle/>
          <a:p>
            <a:r>
              <a:rPr lang="en-US" sz="1400" dirty="0"/>
              <a:t>2%</a:t>
            </a:r>
          </a:p>
        </p:txBody>
      </p:sp>
      <p:sp>
        <p:nvSpPr>
          <p:cNvPr id="120" name="TextBox 119">
            <a:extLst>
              <a:ext uri="{FF2B5EF4-FFF2-40B4-BE49-F238E27FC236}">
                <a16:creationId xmlns:a16="http://schemas.microsoft.com/office/drawing/2014/main" id="{83089AB2-9D4E-7D55-E957-4E10298079E0}"/>
              </a:ext>
            </a:extLst>
          </p:cNvPr>
          <p:cNvSpPr txBox="1"/>
          <p:nvPr/>
        </p:nvSpPr>
        <p:spPr>
          <a:xfrm>
            <a:off x="10007271" y="5786863"/>
            <a:ext cx="404278" cy="307777"/>
          </a:xfrm>
          <a:prstGeom prst="rect">
            <a:avLst/>
          </a:prstGeom>
          <a:noFill/>
        </p:spPr>
        <p:txBody>
          <a:bodyPr wrap="none" rtlCol="0">
            <a:spAutoFit/>
          </a:bodyPr>
          <a:lstStyle/>
          <a:p>
            <a:r>
              <a:rPr lang="en-US" sz="1400" dirty="0"/>
              <a:t>2%</a:t>
            </a:r>
          </a:p>
        </p:txBody>
      </p:sp>
      <p:sp>
        <p:nvSpPr>
          <p:cNvPr id="126" name="TextBox 125">
            <a:extLst>
              <a:ext uri="{FF2B5EF4-FFF2-40B4-BE49-F238E27FC236}">
                <a16:creationId xmlns:a16="http://schemas.microsoft.com/office/drawing/2014/main" id="{79FC6B37-E423-197E-06D3-EA269DD289CB}"/>
              </a:ext>
            </a:extLst>
          </p:cNvPr>
          <p:cNvSpPr txBox="1"/>
          <p:nvPr/>
        </p:nvSpPr>
        <p:spPr>
          <a:xfrm>
            <a:off x="9263612" y="2158859"/>
            <a:ext cx="404278" cy="307777"/>
          </a:xfrm>
          <a:prstGeom prst="rect">
            <a:avLst/>
          </a:prstGeom>
          <a:noFill/>
        </p:spPr>
        <p:txBody>
          <a:bodyPr wrap="none" rtlCol="0">
            <a:spAutoFit/>
          </a:bodyPr>
          <a:lstStyle/>
          <a:p>
            <a:r>
              <a:rPr lang="en-US" sz="1400" dirty="0"/>
              <a:t>2%</a:t>
            </a:r>
          </a:p>
        </p:txBody>
      </p:sp>
      <p:sp>
        <p:nvSpPr>
          <p:cNvPr id="127" name="TextBox 126">
            <a:extLst>
              <a:ext uri="{FF2B5EF4-FFF2-40B4-BE49-F238E27FC236}">
                <a16:creationId xmlns:a16="http://schemas.microsoft.com/office/drawing/2014/main" id="{39BD5BB9-9015-D9B3-4C40-94500414C5CA}"/>
              </a:ext>
            </a:extLst>
          </p:cNvPr>
          <p:cNvSpPr txBox="1"/>
          <p:nvPr/>
        </p:nvSpPr>
        <p:spPr>
          <a:xfrm>
            <a:off x="6310877" y="2564615"/>
            <a:ext cx="494046" cy="307777"/>
          </a:xfrm>
          <a:prstGeom prst="rect">
            <a:avLst/>
          </a:prstGeom>
          <a:noFill/>
        </p:spPr>
        <p:txBody>
          <a:bodyPr wrap="none" rtlCol="0">
            <a:spAutoFit/>
          </a:bodyPr>
          <a:lstStyle/>
          <a:p>
            <a:r>
              <a:rPr lang="en-US" sz="1400" dirty="0"/>
              <a:t>&lt;1%</a:t>
            </a:r>
          </a:p>
        </p:txBody>
      </p:sp>
      <p:sp>
        <p:nvSpPr>
          <p:cNvPr id="133" name="TextBox 132">
            <a:extLst>
              <a:ext uri="{FF2B5EF4-FFF2-40B4-BE49-F238E27FC236}">
                <a16:creationId xmlns:a16="http://schemas.microsoft.com/office/drawing/2014/main" id="{67D3D4BF-A63F-8037-EEA7-69C9E2CA1EBD}"/>
              </a:ext>
            </a:extLst>
          </p:cNvPr>
          <p:cNvSpPr txBox="1"/>
          <p:nvPr/>
        </p:nvSpPr>
        <p:spPr>
          <a:xfrm>
            <a:off x="229293" y="173263"/>
            <a:ext cx="5101076" cy="1115690"/>
          </a:xfrm>
          <a:prstGeom prst="rect">
            <a:avLst/>
          </a:prstGeom>
          <a:noFill/>
        </p:spPr>
        <p:txBody>
          <a:bodyPr wrap="none" rtlCol="0">
            <a:spAutoFit/>
          </a:bodyPr>
          <a:lstStyle/>
          <a:p>
            <a:r>
              <a:rPr lang="en-US" sz="2800" b="1" dirty="0"/>
              <a:t>Stanford MOSS Similarity Scores</a:t>
            </a:r>
          </a:p>
          <a:p>
            <a:r>
              <a:rPr lang="en-US" sz="2800" b="1" dirty="0"/>
              <a:t>Project 2 in a previous semester</a:t>
            </a:r>
          </a:p>
          <a:p>
            <a:r>
              <a:rPr lang="en-US" sz="1050" b="1" dirty="0"/>
              <a:t>(scores are a clue and low percentages still had significant copying when hand analyzed)</a:t>
            </a:r>
          </a:p>
        </p:txBody>
      </p:sp>
      <p:sp>
        <p:nvSpPr>
          <p:cNvPr id="141" name="TextBox 140">
            <a:extLst>
              <a:ext uri="{FF2B5EF4-FFF2-40B4-BE49-F238E27FC236}">
                <a16:creationId xmlns:a16="http://schemas.microsoft.com/office/drawing/2014/main" id="{C41B3B7D-B174-4D1B-A26F-D813E7E9CBB0}"/>
              </a:ext>
            </a:extLst>
          </p:cNvPr>
          <p:cNvSpPr txBox="1"/>
          <p:nvPr/>
        </p:nvSpPr>
        <p:spPr>
          <a:xfrm>
            <a:off x="5490303" y="4851393"/>
            <a:ext cx="404278" cy="307777"/>
          </a:xfrm>
          <a:prstGeom prst="rect">
            <a:avLst/>
          </a:prstGeom>
          <a:noFill/>
        </p:spPr>
        <p:txBody>
          <a:bodyPr wrap="none" rtlCol="0">
            <a:spAutoFit/>
          </a:bodyPr>
          <a:lstStyle/>
          <a:p>
            <a:r>
              <a:rPr lang="en-US" sz="1400" dirty="0"/>
              <a:t>5%</a:t>
            </a:r>
          </a:p>
        </p:txBody>
      </p:sp>
      <p:sp>
        <p:nvSpPr>
          <p:cNvPr id="154" name="Rectangle: Rounded Corners 153">
            <a:extLst>
              <a:ext uri="{FF2B5EF4-FFF2-40B4-BE49-F238E27FC236}">
                <a16:creationId xmlns:a16="http://schemas.microsoft.com/office/drawing/2014/main" id="{D1E752A4-E37D-83B4-13A0-3C3244BD447C}"/>
              </a:ext>
            </a:extLst>
          </p:cNvPr>
          <p:cNvSpPr/>
          <p:nvPr/>
        </p:nvSpPr>
        <p:spPr>
          <a:xfrm>
            <a:off x="7400046" y="395142"/>
            <a:ext cx="1412025" cy="417193"/>
          </a:xfrm>
          <a:prstGeom prst="roundRect">
            <a:avLst/>
          </a:prstGeom>
          <a:solidFill>
            <a:schemeClr val="tx1">
              <a:lumMod val="75000"/>
              <a:lumOff val="25000"/>
            </a:schemeClr>
          </a:solidFill>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200" dirty="0"/>
              <a:t>Student 6</a:t>
            </a:r>
          </a:p>
        </p:txBody>
      </p:sp>
      <p:sp>
        <p:nvSpPr>
          <p:cNvPr id="167" name="TextBox 166">
            <a:extLst>
              <a:ext uri="{FF2B5EF4-FFF2-40B4-BE49-F238E27FC236}">
                <a16:creationId xmlns:a16="http://schemas.microsoft.com/office/drawing/2014/main" id="{DC40B3A3-E843-CC20-CDB1-F5BD52EDC073}"/>
              </a:ext>
            </a:extLst>
          </p:cNvPr>
          <p:cNvSpPr txBox="1"/>
          <p:nvPr/>
        </p:nvSpPr>
        <p:spPr>
          <a:xfrm>
            <a:off x="8340082" y="910709"/>
            <a:ext cx="495649" cy="307777"/>
          </a:xfrm>
          <a:prstGeom prst="rect">
            <a:avLst/>
          </a:prstGeom>
          <a:noFill/>
        </p:spPr>
        <p:txBody>
          <a:bodyPr wrap="none" rtlCol="0">
            <a:spAutoFit/>
          </a:bodyPr>
          <a:lstStyle/>
          <a:p>
            <a:r>
              <a:rPr lang="en-US" sz="1400" b="1" dirty="0"/>
              <a:t>94%</a:t>
            </a:r>
          </a:p>
        </p:txBody>
      </p:sp>
      <p:sp>
        <p:nvSpPr>
          <p:cNvPr id="172" name="TextBox 171">
            <a:extLst>
              <a:ext uri="{FF2B5EF4-FFF2-40B4-BE49-F238E27FC236}">
                <a16:creationId xmlns:a16="http://schemas.microsoft.com/office/drawing/2014/main" id="{3AC520EB-F2D9-DB2D-AFF6-BABC7209A9F8}"/>
              </a:ext>
            </a:extLst>
          </p:cNvPr>
          <p:cNvSpPr txBox="1"/>
          <p:nvPr/>
        </p:nvSpPr>
        <p:spPr>
          <a:xfrm>
            <a:off x="7366188" y="919599"/>
            <a:ext cx="495649" cy="307777"/>
          </a:xfrm>
          <a:prstGeom prst="rect">
            <a:avLst/>
          </a:prstGeom>
          <a:noFill/>
        </p:spPr>
        <p:txBody>
          <a:bodyPr wrap="none" rtlCol="0">
            <a:spAutoFit/>
          </a:bodyPr>
          <a:lstStyle/>
          <a:p>
            <a:r>
              <a:rPr lang="en-US" sz="1400" b="1" dirty="0"/>
              <a:t>67%</a:t>
            </a:r>
          </a:p>
        </p:txBody>
      </p:sp>
      <p:sp>
        <p:nvSpPr>
          <p:cNvPr id="184" name="Rectangle: Rounded Corners 183">
            <a:extLst>
              <a:ext uri="{FF2B5EF4-FFF2-40B4-BE49-F238E27FC236}">
                <a16:creationId xmlns:a16="http://schemas.microsoft.com/office/drawing/2014/main" id="{8CF98231-3FA4-FA3A-C2E0-0745D3120227}"/>
              </a:ext>
            </a:extLst>
          </p:cNvPr>
          <p:cNvSpPr/>
          <p:nvPr/>
        </p:nvSpPr>
        <p:spPr>
          <a:xfrm>
            <a:off x="1152717" y="2389241"/>
            <a:ext cx="1410430" cy="417196"/>
          </a:xfrm>
          <a:prstGeom prst="roundRect">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Student 1</a:t>
            </a:r>
          </a:p>
        </p:txBody>
      </p:sp>
      <p:sp>
        <p:nvSpPr>
          <p:cNvPr id="185" name="Rectangle: Rounded Corners 184">
            <a:extLst>
              <a:ext uri="{FF2B5EF4-FFF2-40B4-BE49-F238E27FC236}">
                <a16:creationId xmlns:a16="http://schemas.microsoft.com/office/drawing/2014/main" id="{496C0924-E30B-6818-C3E1-328091D56A17}"/>
              </a:ext>
            </a:extLst>
          </p:cNvPr>
          <p:cNvSpPr/>
          <p:nvPr/>
        </p:nvSpPr>
        <p:spPr>
          <a:xfrm>
            <a:off x="1152717" y="3325315"/>
            <a:ext cx="1410430" cy="415496"/>
          </a:xfrm>
          <a:prstGeom prst="roundRect">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Student 2</a:t>
            </a:r>
          </a:p>
        </p:txBody>
      </p:sp>
      <p:sp>
        <p:nvSpPr>
          <p:cNvPr id="189" name="TextBox 188">
            <a:extLst>
              <a:ext uri="{FF2B5EF4-FFF2-40B4-BE49-F238E27FC236}">
                <a16:creationId xmlns:a16="http://schemas.microsoft.com/office/drawing/2014/main" id="{3AA44D69-F061-3D2C-71A6-242B28C94747}"/>
              </a:ext>
            </a:extLst>
          </p:cNvPr>
          <p:cNvSpPr txBox="1"/>
          <p:nvPr/>
        </p:nvSpPr>
        <p:spPr>
          <a:xfrm>
            <a:off x="1619792" y="2911987"/>
            <a:ext cx="498855" cy="307777"/>
          </a:xfrm>
          <a:prstGeom prst="rect">
            <a:avLst/>
          </a:prstGeom>
          <a:noFill/>
        </p:spPr>
        <p:txBody>
          <a:bodyPr wrap="none" rtlCol="0">
            <a:spAutoFit/>
          </a:bodyPr>
          <a:lstStyle/>
          <a:p>
            <a:r>
              <a:rPr lang="en-US" sz="1400" b="1" dirty="0"/>
              <a:t>65%</a:t>
            </a:r>
          </a:p>
        </p:txBody>
      </p:sp>
      <p:sp>
        <p:nvSpPr>
          <p:cNvPr id="190" name="Rectangle: Rounded Corners 189">
            <a:extLst>
              <a:ext uri="{FF2B5EF4-FFF2-40B4-BE49-F238E27FC236}">
                <a16:creationId xmlns:a16="http://schemas.microsoft.com/office/drawing/2014/main" id="{40AD43E2-0641-C7A1-7DA5-A620AFD0AB38}"/>
              </a:ext>
            </a:extLst>
          </p:cNvPr>
          <p:cNvSpPr/>
          <p:nvPr/>
        </p:nvSpPr>
        <p:spPr>
          <a:xfrm>
            <a:off x="2277933" y="4954942"/>
            <a:ext cx="1410430" cy="417825"/>
          </a:xfrm>
          <a:prstGeom prst="roundRect">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Student 5</a:t>
            </a:r>
          </a:p>
        </p:txBody>
      </p:sp>
      <p:sp>
        <p:nvSpPr>
          <p:cNvPr id="191" name="Rectangle: Rounded Corners 190">
            <a:extLst>
              <a:ext uri="{FF2B5EF4-FFF2-40B4-BE49-F238E27FC236}">
                <a16:creationId xmlns:a16="http://schemas.microsoft.com/office/drawing/2014/main" id="{53FA645D-4186-0518-49F6-56D2A52160DB}"/>
              </a:ext>
            </a:extLst>
          </p:cNvPr>
          <p:cNvSpPr/>
          <p:nvPr/>
        </p:nvSpPr>
        <p:spPr>
          <a:xfrm>
            <a:off x="370021" y="4475320"/>
            <a:ext cx="1410430" cy="417196"/>
          </a:xfrm>
          <a:prstGeom prst="roundRect">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Student 3</a:t>
            </a:r>
          </a:p>
        </p:txBody>
      </p:sp>
      <p:sp>
        <p:nvSpPr>
          <p:cNvPr id="192" name="Rectangle: Rounded Corners 191">
            <a:extLst>
              <a:ext uri="{FF2B5EF4-FFF2-40B4-BE49-F238E27FC236}">
                <a16:creationId xmlns:a16="http://schemas.microsoft.com/office/drawing/2014/main" id="{B35972B1-D97B-855D-1716-B0902ED902C0}"/>
              </a:ext>
            </a:extLst>
          </p:cNvPr>
          <p:cNvSpPr/>
          <p:nvPr/>
        </p:nvSpPr>
        <p:spPr>
          <a:xfrm>
            <a:off x="370021" y="5411394"/>
            <a:ext cx="1410430" cy="415496"/>
          </a:xfrm>
          <a:prstGeom prst="roundRect">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Student 4</a:t>
            </a:r>
          </a:p>
        </p:txBody>
      </p:sp>
      <p:sp>
        <p:nvSpPr>
          <p:cNvPr id="194" name="TextBox 193">
            <a:extLst>
              <a:ext uri="{FF2B5EF4-FFF2-40B4-BE49-F238E27FC236}">
                <a16:creationId xmlns:a16="http://schemas.microsoft.com/office/drawing/2014/main" id="{81E5C184-C6B0-5245-C4B4-EA392298604A}"/>
              </a:ext>
            </a:extLst>
          </p:cNvPr>
          <p:cNvSpPr txBox="1"/>
          <p:nvPr/>
        </p:nvSpPr>
        <p:spPr>
          <a:xfrm>
            <a:off x="820792" y="5009965"/>
            <a:ext cx="498855" cy="307777"/>
          </a:xfrm>
          <a:prstGeom prst="rect">
            <a:avLst/>
          </a:prstGeom>
          <a:noFill/>
        </p:spPr>
        <p:txBody>
          <a:bodyPr wrap="none" rtlCol="0">
            <a:spAutoFit/>
          </a:bodyPr>
          <a:lstStyle/>
          <a:p>
            <a:r>
              <a:rPr lang="en-US" sz="1400" b="1" dirty="0"/>
              <a:t>48%</a:t>
            </a:r>
          </a:p>
        </p:txBody>
      </p:sp>
      <p:sp>
        <p:nvSpPr>
          <p:cNvPr id="203" name="TextBox 202">
            <a:extLst>
              <a:ext uri="{FF2B5EF4-FFF2-40B4-BE49-F238E27FC236}">
                <a16:creationId xmlns:a16="http://schemas.microsoft.com/office/drawing/2014/main" id="{2BF84A7A-5F0C-90DC-711B-74A7048284A7}"/>
              </a:ext>
            </a:extLst>
          </p:cNvPr>
          <p:cNvSpPr txBox="1"/>
          <p:nvPr/>
        </p:nvSpPr>
        <p:spPr>
          <a:xfrm>
            <a:off x="1857932" y="4764066"/>
            <a:ext cx="404278" cy="307777"/>
          </a:xfrm>
          <a:prstGeom prst="rect">
            <a:avLst/>
          </a:prstGeom>
          <a:noFill/>
        </p:spPr>
        <p:txBody>
          <a:bodyPr wrap="none" rtlCol="0">
            <a:spAutoFit/>
          </a:bodyPr>
          <a:lstStyle/>
          <a:p>
            <a:r>
              <a:rPr lang="en-US" sz="1400" dirty="0"/>
              <a:t>9%</a:t>
            </a:r>
          </a:p>
        </p:txBody>
      </p:sp>
      <p:sp>
        <p:nvSpPr>
          <p:cNvPr id="204" name="TextBox 203">
            <a:extLst>
              <a:ext uri="{FF2B5EF4-FFF2-40B4-BE49-F238E27FC236}">
                <a16:creationId xmlns:a16="http://schemas.microsoft.com/office/drawing/2014/main" id="{2A89B876-E3BB-68A3-BC39-A15435B52CC3}"/>
              </a:ext>
            </a:extLst>
          </p:cNvPr>
          <p:cNvSpPr txBox="1"/>
          <p:nvPr/>
        </p:nvSpPr>
        <p:spPr>
          <a:xfrm>
            <a:off x="1806270" y="5255867"/>
            <a:ext cx="495649" cy="307777"/>
          </a:xfrm>
          <a:prstGeom prst="rect">
            <a:avLst/>
          </a:prstGeom>
          <a:noFill/>
        </p:spPr>
        <p:txBody>
          <a:bodyPr wrap="none" rtlCol="0">
            <a:spAutoFit/>
          </a:bodyPr>
          <a:lstStyle/>
          <a:p>
            <a:r>
              <a:rPr lang="en-US" sz="1400" dirty="0"/>
              <a:t>12%</a:t>
            </a:r>
          </a:p>
        </p:txBody>
      </p:sp>
    </p:spTree>
    <p:extLst>
      <p:ext uri="{BB962C8B-B14F-4D97-AF65-F5344CB8AC3E}">
        <p14:creationId xmlns:p14="http://schemas.microsoft.com/office/powerpoint/2010/main" val="11589480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47886CB9-0DD2-4DC1-B765-52C7CB6114B2}"/>
              </a:ext>
            </a:extLst>
          </p:cNvPr>
          <p:cNvGraphicFramePr>
            <a:graphicFrameLocks noGrp="1"/>
          </p:cNvGraphicFramePr>
          <p:nvPr>
            <p:extLst>
              <p:ext uri="{D42A27DB-BD31-4B8C-83A1-F6EECF244321}">
                <p14:modId xmlns:p14="http://schemas.microsoft.com/office/powerpoint/2010/main" val="2404399421"/>
              </p:ext>
            </p:extLst>
          </p:nvPr>
        </p:nvGraphicFramePr>
        <p:xfrm>
          <a:off x="769937" y="451303"/>
          <a:ext cx="10652125" cy="4633908"/>
        </p:xfrm>
        <a:graphic>
          <a:graphicData uri="http://schemas.openxmlformats.org/drawingml/2006/table">
            <a:tbl>
              <a:tblPr firstRow="1" firstCol="1" bandRow="1">
                <a:tableStyleId>{C083E6E3-FA7D-4D7B-A595-EF9225AFEA82}</a:tableStyleId>
              </a:tblPr>
              <a:tblGrid>
                <a:gridCol w="1415978">
                  <a:extLst>
                    <a:ext uri="{9D8B030D-6E8A-4147-A177-3AD203B41FA5}">
                      <a16:colId xmlns:a16="http://schemas.microsoft.com/office/drawing/2014/main" val="20000"/>
                    </a:ext>
                  </a:extLst>
                </a:gridCol>
                <a:gridCol w="4629789">
                  <a:extLst>
                    <a:ext uri="{9D8B030D-6E8A-4147-A177-3AD203B41FA5}">
                      <a16:colId xmlns:a16="http://schemas.microsoft.com/office/drawing/2014/main" val="20001"/>
                    </a:ext>
                  </a:extLst>
                </a:gridCol>
                <a:gridCol w="4606358">
                  <a:extLst>
                    <a:ext uri="{9D8B030D-6E8A-4147-A177-3AD203B41FA5}">
                      <a16:colId xmlns:a16="http://schemas.microsoft.com/office/drawing/2014/main" val="20002"/>
                    </a:ext>
                  </a:extLst>
                </a:gridCol>
              </a:tblGrid>
              <a:tr h="335359">
                <a:tc>
                  <a:txBody>
                    <a:bodyPr/>
                    <a:lstStyle/>
                    <a:p>
                      <a:pPr marL="0" marR="0" algn="ctr">
                        <a:spcBef>
                          <a:spcPts val="0"/>
                        </a:spcBef>
                        <a:spcAft>
                          <a:spcPts val="0"/>
                        </a:spcAft>
                      </a:pPr>
                      <a:r>
                        <a:rPr lang="en-US" sz="2000" dirty="0">
                          <a:effectLst/>
                        </a:rPr>
                        <a:t>Week</a:t>
                      </a:r>
                      <a:endParaRPr lang="en-US" sz="20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123040" marR="123040" marT="0" marB="0"/>
                </a:tc>
                <a:tc>
                  <a:txBody>
                    <a:bodyPr/>
                    <a:lstStyle/>
                    <a:p>
                      <a:pPr marL="0" marR="0">
                        <a:spcBef>
                          <a:spcPts val="0"/>
                        </a:spcBef>
                        <a:spcAft>
                          <a:spcPts val="0"/>
                        </a:spcAft>
                      </a:pPr>
                      <a:r>
                        <a:rPr lang="en-US" sz="2000" dirty="0">
                          <a:effectLst/>
                        </a:rPr>
                        <a:t>Monday</a:t>
                      </a:r>
                      <a:endParaRPr lang="en-US" sz="20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123040" marR="123040" marT="0" marB="0"/>
                </a:tc>
                <a:tc>
                  <a:txBody>
                    <a:bodyPr/>
                    <a:lstStyle/>
                    <a:p>
                      <a:pPr marL="0" marR="0">
                        <a:spcBef>
                          <a:spcPts val="0"/>
                        </a:spcBef>
                        <a:spcAft>
                          <a:spcPts val="0"/>
                        </a:spcAft>
                      </a:pPr>
                      <a:r>
                        <a:rPr lang="en-US" sz="2000" dirty="0">
                          <a:effectLst/>
                        </a:rPr>
                        <a:t>Wednesday</a:t>
                      </a:r>
                      <a:endParaRPr lang="en-US" sz="20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123040" marR="123040" marT="0" marB="0"/>
                </a:tc>
                <a:extLst>
                  <a:ext uri="{0D108BD9-81ED-4DB2-BD59-A6C34878D82A}">
                    <a16:rowId xmlns:a16="http://schemas.microsoft.com/office/drawing/2014/main" val="10000"/>
                  </a:ext>
                </a:extLst>
              </a:tr>
              <a:tr h="335359">
                <a:tc>
                  <a:txBody>
                    <a:bodyPr/>
                    <a:lstStyle/>
                    <a:p>
                      <a:pPr marL="0" marR="0" algn="ctr">
                        <a:spcBef>
                          <a:spcPts val="0"/>
                        </a:spcBef>
                        <a:spcAft>
                          <a:spcPts val="0"/>
                        </a:spcAft>
                      </a:pPr>
                      <a:r>
                        <a:rPr lang="en-US" sz="2000" dirty="0">
                          <a:effectLst/>
                        </a:rPr>
                        <a:t>1</a:t>
                      </a:r>
                      <a:endParaRPr lang="en-US" sz="20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123040" marR="123040" marT="0" marB="0"/>
                </a:tc>
                <a:tc>
                  <a:txBody>
                    <a:bodyPr/>
                    <a:lstStyle/>
                    <a:p>
                      <a:pPr marL="0" marR="0">
                        <a:spcBef>
                          <a:spcPts val="0"/>
                        </a:spcBef>
                        <a:spcAft>
                          <a:spcPts val="0"/>
                        </a:spcAft>
                      </a:pPr>
                      <a:r>
                        <a:rPr lang="en-US" sz="2000" dirty="0">
                          <a:effectLst/>
                        </a:rPr>
                        <a:t>History of Game AI + </a:t>
                      </a:r>
                      <a:r>
                        <a:rPr lang="en-US" sz="2000" dirty="0">
                          <a:solidFill>
                            <a:schemeClr val="accent1"/>
                          </a:solidFill>
                          <a:effectLst/>
                        </a:rPr>
                        <a:t>Written assigned</a:t>
                      </a:r>
                      <a:endParaRPr lang="en-US" sz="2000" dirty="0">
                        <a:solidFill>
                          <a:schemeClr val="accent1"/>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123040" marR="123040" marT="0" marB="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effectLst/>
                        </a:rPr>
                        <a:t>History of Game AI</a:t>
                      </a:r>
                      <a:endParaRPr lang="en-US" sz="20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123040" marR="123040" marT="0" marB="0"/>
                </a:tc>
                <a:extLst>
                  <a:ext uri="{0D108BD9-81ED-4DB2-BD59-A6C34878D82A}">
                    <a16:rowId xmlns:a16="http://schemas.microsoft.com/office/drawing/2014/main" val="10001"/>
                  </a:ext>
                </a:extLst>
              </a:tr>
              <a:tr h="335359">
                <a:tc>
                  <a:txBody>
                    <a:bodyPr/>
                    <a:lstStyle/>
                    <a:p>
                      <a:pPr marL="0" marR="0" algn="ctr">
                        <a:spcBef>
                          <a:spcPts val="0"/>
                        </a:spcBef>
                        <a:spcAft>
                          <a:spcPts val="0"/>
                        </a:spcAft>
                      </a:pPr>
                      <a:r>
                        <a:rPr lang="en-US" sz="2000">
                          <a:effectLst/>
                        </a:rPr>
                        <a:t>2</a:t>
                      </a:r>
                      <a:endParaRPr lang="en-US" sz="2000">
                        <a:effectLst/>
                        <a:latin typeface="Calibri" panose="020F0502020204030204" pitchFamily="34" charset="0"/>
                        <a:ea typeface="Times New Roman" panose="02020603050405020304" pitchFamily="18" charset="0"/>
                        <a:cs typeface="Times New Roman" panose="02020603050405020304" pitchFamily="18" charset="0"/>
                      </a:endParaRPr>
                    </a:p>
                  </a:txBody>
                  <a:tcPr marL="123040" marR="123040" marT="0" marB="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effectLst/>
                        </a:rPr>
                        <a:t>AI Architecture 1</a:t>
                      </a:r>
                      <a:endParaRPr lang="en-US" sz="2000" dirty="0">
                        <a:solidFill>
                          <a:schemeClr val="accent1"/>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123040" marR="123040" marT="0" marB="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effectLst/>
                        </a:rPr>
                        <a:t>AI Architecture 2 + </a:t>
                      </a:r>
                      <a:r>
                        <a:rPr lang="en-US" sz="2000" dirty="0">
                          <a:solidFill>
                            <a:schemeClr val="accent1"/>
                          </a:solidFill>
                          <a:effectLst/>
                        </a:rPr>
                        <a:t>Project 1 assigned</a:t>
                      </a:r>
                      <a:endParaRPr lang="en-US" sz="2000" dirty="0">
                        <a:solidFill>
                          <a:schemeClr val="accent1"/>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123040" marR="123040" marT="0" marB="0"/>
                </a:tc>
                <a:extLst>
                  <a:ext uri="{0D108BD9-81ED-4DB2-BD59-A6C34878D82A}">
                    <a16:rowId xmlns:a16="http://schemas.microsoft.com/office/drawing/2014/main" val="10002"/>
                  </a:ext>
                </a:extLst>
              </a:tr>
              <a:tr h="335359">
                <a:tc>
                  <a:txBody>
                    <a:bodyPr/>
                    <a:lstStyle/>
                    <a:p>
                      <a:pPr marL="0" marR="0" algn="ctr">
                        <a:spcBef>
                          <a:spcPts val="0"/>
                        </a:spcBef>
                        <a:spcAft>
                          <a:spcPts val="0"/>
                        </a:spcAft>
                      </a:pPr>
                      <a:r>
                        <a:rPr lang="en-US" sz="2000">
                          <a:effectLst/>
                        </a:rPr>
                        <a:t>3</a:t>
                      </a:r>
                      <a:endParaRPr lang="en-US" sz="2000">
                        <a:effectLst/>
                        <a:latin typeface="Calibri" panose="020F0502020204030204" pitchFamily="34" charset="0"/>
                        <a:ea typeface="Times New Roman" panose="02020603050405020304" pitchFamily="18" charset="0"/>
                        <a:cs typeface="Times New Roman" panose="02020603050405020304" pitchFamily="18" charset="0"/>
                      </a:endParaRPr>
                    </a:p>
                  </a:txBody>
                  <a:tcPr marL="123040" marR="123040" marT="0" marB="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effectLst/>
                        </a:rPr>
                        <a:t>NO CLASS</a:t>
                      </a:r>
                      <a:endParaRPr lang="en-US" sz="20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123040" marR="123040" marT="0" marB="0"/>
                </a:tc>
                <a:tc>
                  <a:txBody>
                    <a:bodyPr/>
                    <a:lstStyle/>
                    <a:p>
                      <a:pPr marL="0" marR="0">
                        <a:spcBef>
                          <a:spcPts val="0"/>
                        </a:spcBef>
                        <a:spcAft>
                          <a:spcPts val="0"/>
                        </a:spcAft>
                      </a:pPr>
                      <a:r>
                        <a:rPr lang="en-US" sz="2000" dirty="0">
                          <a:effectLst/>
                        </a:rPr>
                        <a:t>Movement 1</a:t>
                      </a:r>
                      <a:endParaRPr lang="en-US" sz="20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123040" marR="123040" marT="0" marB="0"/>
                </a:tc>
                <a:extLst>
                  <a:ext uri="{0D108BD9-81ED-4DB2-BD59-A6C34878D82A}">
                    <a16:rowId xmlns:a16="http://schemas.microsoft.com/office/drawing/2014/main" val="10003"/>
                  </a:ext>
                </a:extLst>
              </a:tr>
              <a:tr h="335359">
                <a:tc>
                  <a:txBody>
                    <a:bodyPr/>
                    <a:lstStyle/>
                    <a:p>
                      <a:pPr marL="0" marR="0" algn="ctr">
                        <a:spcBef>
                          <a:spcPts val="0"/>
                        </a:spcBef>
                        <a:spcAft>
                          <a:spcPts val="0"/>
                        </a:spcAft>
                      </a:pPr>
                      <a:r>
                        <a:rPr lang="en-US" sz="2000">
                          <a:effectLst/>
                        </a:rPr>
                        <a:t>4</a:t>
                      </a:r>
                      <a:endParaRPr lang="en-US" sz="2000">
                        <a:effectLst/>
                        <a:latin typeface="Calibri" panose="020F0502020204030204" pitchFamily="34" charset="0"/>
                        <a:ea typeface="Times New Roman" panose="02020603050405020304" pitchFamily="18" charset="0"/>
                        <a:cs typeface="Times New Roman" panose="02020603050405020304" pitchFamily="18" charset="0"/>
                      </a:endParaRPr>
                    </a:p>
                  </a:txBody>
                  <a:tcPr marL="123040" marR="123040" marT="0" marB="0"/>
                </a:tc>
                <a:tc>
                  <a:txBody>
                    <a:bodyPr/>
                    <a:lstStyle/>
                    <a:p>
                      <a:pPr marL="0" marR="0">
                        <a:spcBef>
                          <a:spcPts val="0"/>
                        </a:spcBef>
                        <a:spcAft>
                          <a:spcPts val="0"/>
                        </a:spcAft>
                      </a:pPr>
                      <a:r>
                        <a:rPr lang="en-US" sz="2000" dirty="0">
                          <a:effectLst/>
                        </a:rPr>
                        <a:t>Movement 2</a:t>
                      </a:r>
                      <a:endParaRPr lang="en-US" sz="20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123040" marR="123040" marT="0" marB="0"/>
                </a:tc>
                <a:tc>
                  <a:txBody>
                    <a:bodyPr/>
                    <a:lstStyle/>
                    <a:p>
                      <a:pPr marL="0" marR="0">
                        <a:spcBef>
                          <a:spcPts val="0"/>
                        </a:spcBef>
                        <a:spcAft>
                          <a:spcPts val="0"/>
                        </a:spcAft>
                      </a:pPr>
                      <a:r>
                        <a:rPr lang="en-US" sz="2000" dirty="0">
                          <a:effectLst/>
                        </a:rPr>
                        <a:t>Pathfinding 1 + </a:t>
                      </a:r>
                      <a:r>
                        <a:rPr lang="en-US" sz="2000" dirty="0">
                          <a:solidFill>
                            <a:schemeClr val="accent1"/>
                          </a:solidFill>
                          <a:effectLst/>
                        </a:rPr>
                        <a:t>Project 2 assigned</a:t>
                      </a:r>
                      <a:endParaRPr lang="en-US" sz="2000" dirty="0">
                        <a:solidFill>
                          <a:schemeClr val="accent1"/>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123040" marR="123040" marT="0" marB="0"/>
                </a:tc>
                <a:extLst>
                  <a:ext uri="{0D108BD9-81ED-4DB2-BD59-A6C34878D82A}">
                    <a16:rowId xmlns:a16="http://schemas.microsoft.com/office/drawing/2014/main" val="10004"/>
                  </a:ext>
                </a:extLst>
              </a:tr>
              <a:tr h="335359">
                <a:tc>
                  <a:txBody>
                    <a:bodyPr/>
                    <a:lstStyle/>
                    <a:p>
                      <a:pPr marL="0" marR="0" algn="ctr">
                        <a:spcBef>
                          <a:spcPts val="0"/>
                        </a:spcBef>
                        <a:spcAft>
                          <a:spcPts val="0"/>
                        </a:spcAft>
                      </a:pPr>
                      <a:r>
                        <a:rPr lang="en-US" sz="2000">
                          <a:effectLst/>
                        </a:rPr>
                        <a:t>5</a:t>
                      </a:r>
                      <a:endParaRPr lang="en-US" sz="2000">
                        <a:effectLst/>
                        <a:latin typeface="Calibri" panose="020F0502020204030204" pitchFamily="34" charset="0"/>
                        <a:ea typeface="Times New Roman" panose="02020603050405020304" pitchFamily="18" charset="0"/>
                        <a:cs typeface="Times New Roman" panose="02020603050405020304" pitchFamily="18" charset="0"/>
                      </a:endParaRPr>
                    </a:p>
                  </a:txBody>
                  <a:tcPr marL="123040" marR="123040" marT="0" marB="0"/>
                </a:tc>
                <a:tc>
                  <a:txBody>
                    <a:bodyPr/>
                    <a:lstStyle/>
                    <a:p>
                      <a:pPr marL="0" marR="0">
                        <a:spcBef>
                          <a:spcPts val="0"/>
                        </a:spcBef>
                        <a:spcAft>
                          <a:spcPts val="0"/>
                        </a:spcAft>
                      </a:pPr>
                      <a:r>
                        <a:rPr lang="en-US" sz="2000" dirty="0">
                          <a:effectLst/>
                        </a:rPr>
                        <a:t>Pathfinding 2</a:t>
                      </a:r>
                      <a:endParaRPr lang="en-US" sz="20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123040" marR="123040" marT="0" marB="0"/>
                </a:tc>
                <a:tc>
                  <a:txBody>
                    <a:bodyPr/>
                    <a:lstStyle/>
                    <a:p>
                      <a:pPr marL="0" marR="0">
                        <a:spcBef>
                          <a:spcPts val="0"/>
                        </a:spcBef>
                        <a:spcAft>
                          <a:spcPts val="0"/>
                        </a:spcAft>
                      </a:pPr>
                      <a:r>
                        <a:rPr lang="en-US" sz="2000" dirty="0">
                          <a:effectLst/>
                        </a:rPr>
                        <a:t>Pathfinding 3</a:t>
                      </a:r>
                      <a:endParaRPr lang="en-US" sz="20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123040" marR="123040" marT="0" marB="0"/>
                </a:tc>
                <a:extLst>
                  <a:ext uri="{0D108BD9-81ED-4DB2-BD59-A6C34878D82A}">
                    <a16:rowId xmlns:a16="http://schemas.microsoft.com/office/drawing/2014/main" val="10005"/>
                  </a:ext>
                </a:extLst>
              </a:tr>
              <a:tr h="335359">
                <a:tc>
                  <a:txBody>
                    <a:bodyPr/>
                    <a:lstStyle/>
                    <a:p>
                      <a:pPr marL="0" marR="0" algn="ctr">
                        <a:spcBef>
                          <a:spcPts val="0"/>
                        </a:spcBef>
                        <a:spcAft>
                          <a:spcPts val="0"/>
                        </a:spcAft>
                      </a:pPr>
                      <a:r>
                        <a:rPr lang="en-US" sz="2000">
                          <a:effectLst/>
                        </a:rPr>
                        <a:t>6</a:t>
                      </a:r>
                      <a:endParaRPr lang="en-US" sz="2000">
                        <a:effectLst/>
                        <a:latin typeface="Calibri" panose="020F0502020204030204" pitchFamily="34" charset="0"/>
                        <a:ea typeface="Times New Roman" panose="02020603050405020304" pitchFamily="18" charset="0"/>
                        <a:cs typeface="Times New Roman" panose="02020603050405020304" pitchFamily="18" charset="0"/>
                      </a:endParaRPr>
                    </a:p>
                  </a:txBody>
                  <a:tcPr marL="123040" marR="123040" marT="0" marB="0"/>
                </a:tc>
                <a:tc>
                  <a:txBody>
                    <a:bodyPr/>
                    <a:lstStyle/>
                    <a:p>
                      <a:pPr marL="0" marR="0">
                        <a:spcBef>
                          <a:spcPts val="0"/>
                        </a:spcBef>
                        <a:spcAft>
                          <a:spcPts val="0"/>
                        </a:spcAft>
                      </a:pPr>
                      <a:r>
                        <a:rPr lang="en-US" sz="2000" dirty="0">
                          <a:effectLst/>
                          <a:latin typeface="Calibri" panose="020F0502020204030204" pitchFamily="34" charset="0"/>
                          <a:ea typeface="Times New Roman" panose="02020603050405020304" pitchFamily="18" charset="0"/>
                          <a:cs typeface="Times New Roman" panose="02020603050405020304" pitchFamily="18" charset="0"/>
                        </a:rPr>
                        <a:t>Terrain Analysis</a:t>
                      </a:r>
                    </a:p>
                  </a:txBody>
                  <a:tcPr marL="123040" marR="123040" marT="0" marB="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effectLst/>
                        </a:rPr>
                        <a:t>NO CLASS + </a:t>
                      </a:r>
                      <a:r>
                        <a:rPr lang="en-US" sz="2000" dirty="0">
                          <a:solidFill>
                            <a:schemeClr val="accent1"/>
                          </a:solidFill>
                          <a:effectLst/>
                        </a:rPr>
                        <a:t>Project 3 assigned</a:t>
                      </a:r>
                      <a:endParaRPr lang="en-US" sz="20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123040" marR="123040" marT="0" marB="0"/>
                </a:tc>
                <a:extLst>
                  <a:ext uri="{0D108BD9-81ED-4DB2-BD59-A6C34878D82A}">
                    <a16:rowId xmlns:a16="http://schemas.microsoft.com/office/drawing/2014/main" val="10006"/>
                  </a:ext>
                </a:extLst>
              </a:tr>
              <a:tr h="335359">
                <a:tc>
                  <a:txBody>
                    <a:bodyPr/>
                    <a:lstStyle/>
                    <a:p>
                      <a:pPr marL="0" marR="0" algn="ctr">
                        <a:spcBef>
                          <a:spcPts val="0"/>
                        </a:spcBef>
                        <a:spcAft>
                          <a:spcPts val="0"/>
                        </a:spcAft>
                      </a:pPr>
                      <a:r>
                        <a:rPr lang="en-US" sz="2000">
                          <a:effectLst/>
                        </a:rPr>
                        <a:t>7</a:t>
                      </a:r>
                      <a:endParaRPr lang="en-US" sz="2000">
                        <a:effectLst/>
                        <a:latin typeface="Calibri" panose="020F0502020204030204" pitchFamily="34" charset="0"/>
                        <a:ea typeface="Times New Roman" panose="02020603050405020304" pitchFamily="18" charset="0"/>
                        <a:cs typeface="Times New Roman" panose="02020603050405020304" pitchFamily="18" charset="0"/>
                      </a:endParaRPr>
                    </a:p>
                  </a:txBody>
                  <a:tcPr marL="123040" marR="123040" marT="0" marB="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effectLst/>
                        </a:rPr>
                        <a:t>Agent Awareness</a:t>
                      </a:r>
                      <a:endParaRPr lang="en-US" sz="20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123040" marR="123040" marT="0" marB="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effectLst/>
                          <a:latin typeface="Calibri" panose="020F0502020204030204" pitchFamily="34" charset="0"/>
                          <a:ea typeface="Times New Roman" panose="02020603050405020304" pitchFamily="18" charset="0"/>
                          <a:cs typeface="Times New Roman" panose="02020603050405020304" pitchFamily="18" charset="0"/>
                        </a:rPr>
                        <a:t>Pathfinding 4</a:t>
                      </a:r>
                    </a:p>
                  </a:txBody>
                  <a:tcPr marL="123040" marR="123040" marT="0" marB="0"/>
                </a:tc>
                <a:extLst>
                  <a:ext uri="{0D108BD9-81ED-4DB2-BD59-A6C34878D82A}">
                    <a16:rowId xmlns:a16="http://schemas.microsoft.com/office/drawing/2014/main" val="10007"/>
                  </a:ext>
                </a:extLst>
              </a:tr>
              <a:tr h="335359">
                <a:tc>
                  <a:txBody>
                    <a:bodyPr/>
                    <a:lstStyle/>
                    <a:p>
                      <a:pPr marL="0" marR="0" algn="ctr">
                        <a:spcBef>
                          <a:spcPts val="0"/>
                        </a:spcBef>
                        <a:spcAft>
                          <a:spcPts val="0"/>
                        </a:spcAft>
                      </a:pPr>
                      <a:r>
                        <a:rPr lang="en-US" sz="2000">
                          <a:effectLst/>
                        </a:rPr>
                        <a:t>8</a:t>
                      </a:r>
                      <a:endParaRPr lang="en-US" sz="2000">
                        <a:effectLst/>
                        <a:latin typeface="Calibri" panose="020F0502020204030204" pitchFamily="34" charset="0"/>
                        <a:ea typeface="Times New Roman" panose="02020603050405020304" pitchFamily="18" charset="0"/>
                        <a:cs typeface="Times New Roman" panose="02020603050405020304" pitchFamily="18" charset="0"/>
                      </a:endParaRPr>
                    </a:p>
                  </a:txBody>
                  <a:tcPr marL="123040" marR="123040" marT="0" marB="0"/>
                </a:tc>
                <a:tc>
                  <a:txBody>
                    <a:bodyPr/>
                    <a:lstStyle/>
                    <a:p>
                      <a:pPr marL="0" marR="0">
                        <a:spcBef>
                          <a:spcPts val="0"/>
                        </a:spcBef>
                        <a:spcAft>
                          <a:spcPts val="0"/>
                        </a:spcAft>
                      </a:pPr>
                      <a:r>
                        <a:rPr lang="en-US" sz="2000" dirty="0">
                          <a:effectLst/>
                        </a:rPr>
                        <a:t>Company of Heroes/FEAR </a:t>
                      </a:r>
                      <a:endParaRPr lang="en-US" sz="2000" dirty="0">
                        <a:solidFill>
                          <a:schemeClr val="accent1"/>
                        </a:solidFill>
                        <a:effectLst/>
                      </a:endParaRPr>
                    </a:p>
                  </a:txBody>
                  <a:tcPr marL="123040" marR="123040" marT="0" marB="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effectLst/>
                        </a:rPr>
                        <a:t>Procedural Content Generation + </a:t>
                      </a:r>
                      <a:r>
                        <a:rPr lang="en-US" sz="2000" dirty="0">
                          <a:solidFill>
                            <a:schemeClr val="accent1"/>
                          </a:solidFill>
                          <a:effectLst/>
                        </a:rPr>
                        <a:t>Research assigned</a:t>
                      </a:r>
                    </a:p>
                  </a:txBody>
                  <a:tcPr marL="123040" marR="123040" marT="0" marB="0"/>
                </a:tc>
                <a:extLst>
                  <a:ext uri="{0D108BD9-81ED-4DB2-BD59-A6C34878D82A}">
                    <a16:rowId xmlns:a16="http://schemas.microsoft.com/office/drawing/2014/main" val="10008"/>
                  </a:ext>
                </a:extLst>
              </a:tr>
              <a:tr h="335359">
                <a:tc>
                  <a:txBody>
                    <a:bodyPr/>
                    <a:lstStyle/>
                    <a:p>
                      <a:pPr marL="0" marR="0" algn="ctr">
                        <a:spcBef>
                          <a:spcPts val="0"/>
                        </a:spcBef>
                        <a:spcAft>
                          <a:spcPts val="0"/>
                        </a:spcAft>
                      </a:pPr>
                      <a:r>
                        <a:rPr lang="en-US" sz="2000">
                          <a:effectLst/>
                        </a:rPr>
                        <a:t>9</a:t>
                      </a:r>
                      <a:endParaRPr lang="en-US" sz="2000">
                        <a:effectLst/>
                        <a:latin typeface="Calibri" panose="020F0502020204030204" pitchFamily="34" charset="0"/>
                        <a:ea typeface="Times New Roman" panose="02020603050405020304" pitchFamily="18" charset="0"/>
                        <a:cs typeface="Times New Roman" panose="02020603050405020304" pitchFamily="18" charset="0"/>
                      </a:endParaRPr>
                    </a:p>
                  </a:txBody>
                  <a:tcPr marL="123040" marR="123040" marT="0" marB="0"/>
                </a:tc>
                <a:tc>
                  <a:txBody>
                    <a:bodyPr/>
                    <a:lstStyle/>
                    <a:p>
                      <a:pPr marL="0" marR="0">
                        <a:spcBef>
                          <a:spcPts val="0"/>
                        </a:spcBef>
                        <a:spcAft>
                          <a:spcPts val="0"/>
                        </a:spcAft>
                      </a:pPr>
                      <a:r>
                        <a:rPr lang="en-US" sz="2000" dirty="0">
                          <a:effectLst/>
                        </a:rPr>
                        <a:t>Indirect Adaptation</a:t>
                      </a:r>
                      <a:endParaRPr lang="en-US" sz="20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123040" marR="123040" marT="0" marB="0"/>
                </a:tc>
                <a:tc>
                  <a:txBody>
                    <a:bodyPr/>
                    <a:lstStyle/>
                    <a:p>
                      <a:pPr marL="0" marR="0">
                        <a:spcBef>
                          <a:spcPts val="0"/>
                        </a:spcBef>
                        <a:spcAft>
                          <a:spcPts val="0"/>
                        </a:spcAft>
                      </a:pPr>
                      <a:r>
                        <a:rPr lang="en-US" sz="2000" dirty="0">
                          <a:effectLst/>
                        </a:rPr>
                        <a:t>Indirect Adaptation</a:t>
                      </a:r>
                      <a:endParaRPr lang="en-US" sz="20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123040" marR="123040" marT="0" marB="0"/>
                </a:tc>
                <a:extLst>
                  <a:ext uri="{0D108BD9-81ED-4DB2-BD59-A6C34878D82A}">
                    <a16:rowId xmlns:a16="http://schemas.microsoft.com/office/drawing/2014/main" val="10009"/>
                  </a:ext>
                </a:extLst>
              </a:tr>
              <a:tr h="335359">
                <a:tc>
                  <a:txBody>
                    <a:bodyPr/>
                    <a:lstStyle/>
                    <a:p>
                      <a:pPr marL="0" marR="0" algn="ctr">
                        <a:spcBef>
                          <a:spcPts val="0"/>
                        </a:spcBef>
                        <a:spcAft>
                          <a:spcPts val="0"/>
                        </a:spcAft>
                      </a:pPr>
                      <a:r>
                        <a:rPr lang="en-US" sz="2000">
                          <a:effectLst/>
                        </a:rPr>
                        <a:t>10</a:t>
                      </a:r>
                      <a:endParaRPr lang="en-US" sz="2000">
                        <a:effectLst/>
                        <a:latin typeface="Calibri" panose="020F0502020204030204" pitchFamily="34" charset="0"/>
                        <a:ea typeface="Times New Roman" panose="02020603050405020304" pitchFamily="18" charset="0"/>
                        <a:cs typeface="Times New Roman" panose="02020603050405020304" pitchFamily="18" charset="0"/>
                      </a:endParaRPr>
                    </a:p>
                  </a:txBody>
                  <a:tcPr marL="123040" marR="123040" marT="0" marB="0"/>
                </a:tc>
                <a:tc>
                  <a:txBody>
                    <a:bodyPr/>
                    <a:lstStyle/>
                    <a:p>
                      <a:pPr marL="0" marR="0">
                        <a:spcBef>
                          <a:spcPts val="0"/>
                        </a:spcBef>
                        <a:spcAft>
                          <a:spcPts val="0"/>
                        </a:spcAft>
                      </a:pPr>
                      <a:r>
                        <a:rPr lang="en-US" sz="2000" dirty="0">
                          <a:effectLst/>
                        </a:rPr>
                        <a:t>Direct Adaptation</a:t>
                      </a:r>
                      <a:endParaRPr lang="en-US" sz="20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123040" marR="123040" marT="0" marB="0"/>
                </a:tc>
                <a:tc>
                  <a:txBody>
                    <a:bodyPr/>
                    <a:lstStyle/>
                    <a:p>
                      <a:pPr marL="0" marR="0">
                        <a:spcBef>
                          <a:spcPts val="0"/>
                        </a:spcBef>
                        <a:spcAft>
                          <a:spcPts val="0"/>
                        </a:spcAft>
                      </a:pPr>
                      <a:r>
                        <a:rPr lang="en-US" sz="2000" dirty="0">
                          <a:effectLst/>
                        </a:rPr>
                        <a:t>Direct Adaptation</a:t>
                      </a:r>
                      <a:endParaRPr lang="en-US" sz="20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123040" marR="123040" marT="0" marB="0"/>
                </a:tc>
                <a:extLst>
                  <a:ext uri="{0D108BD9-81ED-4DB2-BD59-A6C34878D82A}">
                    <a16:rowId xmlns:a16="http://schemas.microsoft.com/office/drawing/2014/main" val="10010"/>
                  </a:ext>
                </a:extLst>
              </a:tr>
              <a:tr h="335359">
                <a:tc>
                  <a:txBody>
                    <a:bodyPr/>
                    <a:lstStyle/>
                    <a:p>
                      <a:pPr marL="0" marR="0" algn="ctr">
                        <a:spcBef>
                          <a:spcPts val="0"/>
                        </a:spcBef>
                        <a:spcAft>
                          <a:spcPts val="0"/>
                        </a:spcAft>
                      </a:pPr>
                      <a:r>
                        <a:rPr lang="en-US" sz="2000" dirty="0">
                          <a:effectLst/>
                        </a:rPr>
                        <a:t>11</a:t>
                      </a:r>
                      <a:endParaRPr lang="en-US" sz="20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123040" marR="123040" marT="0" marB="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effectLst/>
                        </a:rPr>
                        <a:t>Randomness</a:t>
                      </a:r>
                      <a:endParaRPr lang="en-US" sz="20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123040" marR="123040" marT="0" marB="0"/>
                </a:tc>
                <a:tc>
                  <a:txBody>
                    <a:bodyPr/>
                    <a:lstStyle/>
                    <a:p>
                      <a:pPr marL="0" marR="0">
                        <a:spcBef>
                          <a:spcPts val="0"/>
                        </a:spcBef>
                        <a:spcAft>
                          <a:spcPts val="0"/>
                        </a:spcAft>
                      </a:pPr>
                      <a:r>
                        <a:rPr lang="en-US" sz="2000" dirty="0">
                          <a:effectLst/>
                          <a:latin typeface="Calibri" panose="020F0502020204030204" pitchFamily="34" charset="0"/>
                          <a:ea typeface="Times New Roman" panose="02020603050405020304" pitchFamily="18" charset="0"/>
                          <a:cs typeface="Times New Roman" panose="02020603050405020304" pitchFamily="18" charset="0"/>
                        </a:rPr>
                        <a:t>GDC Presentations</a:t>
                      </a:r>
                    </a:p>
                  </a:txBody>
                  <a:tcPr marL="123040" marR="123040" marT="0" marB="0"/>
                </a:tc>
                <a:extLst>
                  <a:ext uri="{0D108BD9-81ED-4DB2-BD59-A6C34878D82A}">
                    <a16:rowId xmlns:a16="http://schemas.microsoft.com/office/drawing/2014/main" val="2693349390"/>
                  </a:ext>
                </a:extLst>
              </a:tr>
              <a:tr h="335359">
                <a:tc>
                  <a:txBody>
                    <a:bodyPr/>
                    <a:lstStyle/>
                    <a:p>
                      <a:pPr marL="0" marR="0" algn="ctr">
                        <a:spcBef>
                          <a:spcPts val="0"/>
                        </a:spcBef>
                        <a:spcAft>
                          <a:spcPts val="0"/>
                        </a:spcAft>
                      </a:pPr>
                      <a:r>
                        <a:rPr lang="en-US" sz="2000" dirty="0">
                          <a:effectLst/>
                        </a:rPr>
                        <a:t>12</a:t>
                      </a:r>
                      <a:endParaRPr lang="en-US" sz="20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123040" marR="123040" marT="0" marB="0"/>
                </a:tc>
                <a:tc>
                  <a:txBody>
                    <a:bodyPr/>
                    <a:lstStyle/>
                    <a:p>
                      <a:pPr marL="0" marR="0">
                        <a:spcBef>
                          <a:spcPts val="0"/>
                        </a:spcBef>
                        <a:spcAft>
                          <a:spcPts val="0"/>
                        </a:spcAft>
                      </a:pPr>
                      <a:r>
                        <a:rPr lang="en-US" sz="2000" dirty="0">
                          <a:effectLst/>
                        </a:rPr>
                        <a:t>Final Exam</a:t>
                      </a:r>
                      <a:endParaRPr lang="en-US" sz="20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123040" marR="123040" marT="0" marB="0"/>
                </a:tc>
                <a:tc>
                  <a:txBody>
                    <a:bodyPr/>
                    <a:lstStyle/>
                    <a:p>
                      <a:pPr marL="0" marR="0">
                        <a:spcBef>
                          <a:spcPts val="0"/>
                        </a:spcBef>
                        <a:spcAft>
                          <a:spcPts val="0"/>
                        </a:spcAft>
                      </a:pPr>
                      <a:endParaRPr lang="en-US" sz="20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123040" marR="123040" marT="0" marB="0"/>
                </a:tc>
                <a:extLst>
                  <a:ext uri="{0D108BD9-81ED-4DB2-BD59-A6C34878D82A}">
                    <a16:rowId xmlns:a16="http://schemas.microsoft.com/office/drawing/2014/main" val="1787404057"/>
                  </a:ext>
                </a:extLst>
              </a:tr>
            </a:tbl>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itle 1">
            <a:extLst>
              <a:ext uri="{FF2B5EF4-FFF2-40B4-BE49-F238E27FC236}">
                <a16:creationId xmlns:a16="http://schemas.microsoft.com/office/drawing/2014/main" id="{F6F3DD28-43D8-4239-B913-32A1215F30D0}"/>
              </a:ext>
            </a:extLst>
          </p:cNvPr>
          <p:cNvSpPr>
            <a:spLocks noGrp="1"/>
          </p:cNvSpPr>
          <p:nvPr>
            <p:ph type="title"/>
          </p:nvPr>
        </p:nvSpPr>
        <p:spPr>
          <a:xfrm>
            <a:off x="838199" y="352425"/>
            <a:ext cx="11083925" cy="1325563"/>
          </a:xfrm>
        </p:spPr>
        <p:txBody>
          <a:bodyPr/>
          <a:lstStyle/>
          <a:p>
            <a:pPr eaLnBrk="1" hangingPunct="1"/>
            <a:r>
              <a:rPr lang="en-US" altLang="en-US" sz="3600" dirty="0"/>
              <a:t>Written Assignment due </a:t>
            </a:r>
            <a:r>
              <a:rPr lang="en-US" altLang="en-US" sz="3600" b="1" dirty="0">
                <a:solidFill>
                  <a:schemeClr val="accent2"/>
                </a:solidFill>
              </a:rPr>
              <a:t>Wed, May 22</a:t>
            </a:r>
            <a:r>
              <a:rPr lang="en-US" altLang="en-US" sz="3600" b="1" baseline="30000" dirty="0">
                <a:solidFill>
                  <a:schemeClr val="accent2"/>
                </a:solidFill>
              </a:rPr>
              <a:t>nd</a:t>
            </a:r>
            <a:r>
              <a:rPr lang="en-US" altLang="en-US" sz="3600" b="1" dirty="0">
                <a:solidFill>
                  <a:schemeClr val="accent2"/>
                </a:solidFill>
              </a:rPr>
              <a:t> </a:t>
            </a:r>
            <a:r>
              <a:rPr lang="en-US" altLang="en-US" sz="2000" b="1" dirty="0">
                <a:solidFill>
                  <a:schemeClr val="accent2"/>
                </a:solidFill>
              </a:rPr>
              <a:t>(TURN IT IN OR GET DROPPED)</a:t>
            </a:r>
            <a:endParaRPr lang="en-US" altLang="en-US" sz="3600" dirty="0">
              <a:solidFill>
                <a:schemeClr val="tx1">
                  <a:lumMod val="75000"/>
                  <a:lumOff val="25000"/>
                </a:schemeClr>
              </a:solidFill>
            </a:endParaRPr>
          </a:p>
        </p:txBody>
      </p:sp>
      <p:sp>
        <p:nvSpPr>
          <p:cNvPr id="3" name="Content Placeholder 2">
            <a:extLst>
              <a:ext uri="{FF2B5EF4-FFF2-40B4-BE49-F238E27FC236}">
                <a16:creationId xmlns:a16="http://schemas.microsoft.com/office/drawing/2014/main" id="{911E621B-299C-4262-ADB0-D5FFBA31F70F}"/>
              </a:ext>
            </a:extLst>
          </p:cNvPr>
          <p:cNvSpPr>
            <a:spLocks noGrp="1"/>
          </p:cNvSpPr>
          <p:nvPr>
            <p:ph idx="1"/>
          </p:nvPr>
        </p:nvSpPr>
        <p:spPr>
          <a:xfrm>
            <a:off x="1438275" y="1739900"/>
            <a:ext cx="10483850" cy="4437063"/>
          </a:xfrm>
        </p:spPr>
        <p:txBody>
          <a:bodyPr/>
          <a:lstStyle/>
          <a:p>
            <a:pPr marL="457200" lvl="1" indent="0" eaLnBrk="1" hangingPunct="1">
              <a:lnSpc>
                <a:spcPct val="80000"/>
              </a:lnSpc>
              <a:buFont typeface="Arial" panose="020B0604020202020204" pitchFamily="34" charset="0"/>
              <a:buNone/>
              <a:defRPr/>
            </a:pPr>
            <a:r>
              <a:rPr lang="en-US" altLang="en-US" sz="1800" b="1" dirty="0"/>
              <a:t>Step 1:</a:t>
            </a:r>
            <a:endParaRPr lang="en-US" altLang="en-US" sz="1800" dirty="0"/>
          </a:p>
          <a:p>
            <a:pPr lvl="1" eaLnBrk="1" hangingPunct="1">
              <a:lnSpc>
                <a:spcPct val="80000"/>
              </a:lnSpc>
              <a:buFontTx/>
              <a:buNone/>
              <a:defRPr/>
            </a:pPr>
            <a:r>
              <a:rPr lang="en-US" altLang="en-US" sz="1800" dirty="0"/>
              <a:t>	Watch this 27min GDC talk: “30 Things I Hate About Your Game Pitch”</a:t>
            </a:r>
          </a:p>
          <a:p>
            <a:pPr lvl="1" eaLnBrk="1" hangingPunct="1">
              <a:lnSpc>
                <a:spcPct val="80000"/>
              </a:lnSpc>
              <a:buFontTx/>
              <a:buNone/>
              <a:defRPr/>
            </a:pPr>
            <a:r>
              <a:rPr lang="en-US" altLang="en-US" sz="1800" dirty="0"/>
              <a:t>	(</a:t>
            </a:r>
            <a:r>
              <a:rPr lang="en-US" sz="1800" dirty="0">
                <a:hlinkClick r:id="rId2"/>
              </a:rPr>
              <a:t>https://www.youtube.com/watch?v=4LTtr45y7P0</a:t>
            </a:r>
            <a:r>
              <a:rPr lang="en-US" altLang="en-US" sz="1800" dirty="0"/>
              <a:t>)</a:t>
            </a:r>
          </a:p>
          <a:p>
            <a:pPr marL="457200" lvl="1" indent="0" eaLnBrk="1" hangingPunct="1">
              <a:lnSpc>
                <a:spcPct val="80000"/>
              </a:lnSpc>
              <a:buFont typeface="Arial" panose="020B0604020202020204" pitchFamily="34" charset="0"/>
              <a:buNone/>
              <a:defRPr/>
            </a:pPr>
            <a:r>
              <a:rPr lang="en-US" altLang="en-US" sz="1800" b="1" dirty="0"/>
              <a:t>Step 2:</a:t>
            </a:r>
            <a:endParaRPr lang="en-US" altLang="en-US" sz="1800" dirty="0"/>
          </a:p>
          <a:p>
            <a:pPr lvl="1" eaLnBrk="1" hangingPunct="1">
              <a:lnSpc>
                <a:spcPct val="80000"/>
              </a:lnSpc>
              <a:buFontTx/>
              <a:buNone/>
              <a:defRPr/>
            </a:pPr>
            <a:r>
              <a:rPr lang="en-US" altLang="en-US" sz="1800" dirty="0"/>
              <a:t>	Brainstorm a list of “Things I Hate About Your Game AI”.</a:t>
            </a:r>
          </a:p>
          <a:p>
            <a:pPr lvl="1" eaLnBrk="1" hangingPunct="1">
              <a:lnSpc>
                <a:spcPct val="80000"/>
              </a:lnSpc>
              <a:buFontTx/>
              <a:buNone/>
              <a:defRPr/>
            </a:pPr>
            <a:r>
              <a:rPr lang="en-US" altLang="en-US" sz="1800" dirty="0"/>
              <a:t>	Research terrible game AI and what people are complaining about. Add to your list.</a:t>
            </a:r>
          </a:p>
          <a:p>
            <a:pPr marL="457200" lvl="1" indent="0" eaLnBrk="1" hangingPunct="1">
              <a:lnSpc>
                <a:spcPct val="80000"/>
              </a:lnSpc>
              <a:buFont typeface="Arial" panose="020B0604020202020204" pitchFamily="34" charset="0"/>
              <a:buNone/>
              <a:defRPr/>
            </a:pPr>
            <a:r>
              <a:rPr lang="en-US" altLang="en-US" sz="1800" b="1" dirty="0"/>
              <a:t>Step 3:</a:t>
            </a:r>
          </a:p>
          <a:p>
            <a:pPr lvl="1" eaLnBrk="1" hangingPunct="1">
              <a:lnSpc>
                <a:spcPct val="80000"/>
              </a:lnSpc>
              <a:buFontTx/>
              <a:buNone/>
              <a:defRPr/>
            </a:pPr>
            <a:r>
              <a:rPr lang="en-US" altLang="en-US" sz="1800" dirty="0"/>
              <a:t>	Decide on </a:t>
            </a:r>
            <a:r>
              <a:rPr lang="en-US" altLang="en-US" sz="1800" dirty="0">
                <a:solidFill>
                  <a:schemeClr val="accent1"/>
                </a:solidFill>
              </a:rPr>
              <a:t>10</a:t>
            </a:r>
            <a:r>
              <a:rPr lang="en-US" altLang="en-US" sz="1800" dirty="0"/>
              <a:t> to write about. Your title is “10 Things I Hate About Your Game AI”.</a:t>
            </a:r>
            <a:endParaRPr lang="en-US" altLang="en-US" sz="1800" b="1" dirty="0"/>
          </a:p>
          <a:p>
            <a:pPr lvl="1" eaLnBrk="1" hangingPunct="1">
              <a:lnSpc>
                <a:spcPct val="80000"/>
              </a:lnSpc>
              <a:buFontTx/>
              <a:buNone/>
              <a:defRPr/>
            </a:pPr>
            <a:r>
              <a:rPr lang="en-US" altLang="en-US" sz="1800" dirty="0"/>
              <a:t>	Each item needs a </a:t>
            </a:r>
            <a:r>
              <a:rPr lang="en-US" altLang="en-US" sz="1800" dirty="0">
                <a:solidFill>
                  <a:schemeClr val="accent1"/>
                </a:solidFill>
              </a:rPr>
              <a:t>descriptive title header</a:t>
            </a:r>
            <a:r>
              <a:rPr lang="en-US" altLang="en-US" sz="1800" dirty="0"/>
              <a:t>, like “Getting shot in the back is not fun”.</a:t>
            </a:r>
          </a:p>
          <a:p>
            <a:pPr lvl="1" eaLnBrk="1" hangingPunct="1">
              <a:lnSpc>
                <a:spcPct val="80000"/>
              </a:lnSpc>
              <a:buFontTx/>
              <a:buNone/>
              <a:defRPr/>
            </a:pPr>
            <a:r>
              <a:rPr lang="en-US" altLang="en-US" sz="1800" dirty="0"/>
              <a:t>	Each item must have </a:t>
            </a:r>
            <a:r>
              <a:rPr lang="en-US" altLang="en-US" sz="1800" dirty="0">
                <a:solidFill>
                  <a:schemeClr val="accent1"/>
                </a:solidFill>
              </a:rPr>
              <a:t>4 to 8+ sentences </a:t>
            </a:r>
            <a:r>
              <a:rPr lang="en-US" altLang="en-US" sz="1800" dirty="0"/>
              <a:t>explaining:</a:t>
            </a:r>
          </a:p>
          <a:p>
            <a:pPr lvl="1" eaLnBrk="1" hangingPunct="1">
              <a:lnSpc>
                <a:spcPct val="80000"/>
              </a:lnSpc>
              <a:buFontTx/>
              <a:buNone/>
              <a:defRPr/>
            </a:pPr>
            <a:r>
              <a:rPr lang="en-US" altLang="en-US" sz="1800" dirty="0"/>
              <a:t>		1. What is the thing you hate (or your “beef”).</a:t>
            </a:r>
          </a:p>
          <a:p>
            <a:pPr lvl="1" eaLnBrk="1" hangingPunct="1">
              <a:lnSpc>
                <a:spcPct val="80000"/>
              </a:lnSpc>
              <a:buFontTx/>
              <a:buNone/>
              <a:defRPr/>
            </a:pPr>
            <a:r>
              <a:rPr lang="en-US" altLang="en-US" sz="1800" dirty="0"/>
              <a:t>		2. Why you hate it.</a:t>
            </a:r>
          </a:p>
          <a:p>
            <a:pPr lvl="1" eaLnBrk="1" hangingPunct="1">
              <a:lnSpc>
                <a:spcPct val="80000"/>
              </a:lnSpc>
              <a:buFontTx/>
              <a:buNone/>
              <a:defRPr/>
            </a:pPr>
            <a:r>
              <a:rPr lang="en-US" altLang="en-US" sz="1800" dirty="0"/>
              <a:t>		3. One or more examples from a real game.</a:t>
            </a:r>
          </a:p>
          <a:p>
            <a:pPr lvl="1" eaLnBrk="1" hangingPunct="1">
              <a:lnSpc>
                <a:spcPct val="80000"/>
              </a:lnSpc>
              <a:buFontTx/>
              <a:buNone/>
              <a:defRPr/>
            </a:pPr>
            <a:r>
              <a:rPr lang="en-US" altLang="en-US" sz="1800" dirty="0"/>
              <a:t>		4. (optional) Provide a solution.</a:t>
            </a:r>
          </a:p>
          <a:p>
            <a:pPr lvl="1" eaLnBrk="1" hangingPunct="1">
              <a:lnSpc>
                <a:spcPct val="80000"/>
              </a:lnSpc>
              <a:buFontTx/>
              <a:buNone/>
              <a:defRPr/>
            </a:pPr>
            <a:endParaRPr lang="en-US" altLang="en-US" sz="1800" dirty="0"/>
          </a:p>
          <a:p>
            <a:pPr marL="457200" lvl="1" indent="0" eaLnBrk="1" hangingPunct="1">
              <a:lnSpc>
                <a:spcPct val="80000"/>
              </a:lnSpc>
              <a:buFont typeface="Arial" panose="020B0604020202020204" pitchFamily="34" charset="0"/>
              <a:buNone/>
              <a:defRPr/>
            </a:pPr>
            <a:r>
              <a:rPr lang="en-US" altLang="en-US" sz="1800" b="1" dirty="0"/>
              <a:t>Note: </a:t>
            </a:r>
            <a:r>
              <a:rPr lang="en-US" altLang="en-US" sz="1800" dirty="0"/>
              <a:t>Points deducted for incomprehensible writing, poor grammar, and/or spelling mistakes. </a:t>
            </a:r>
          </a:p>
        </p:txBody>
      </p:sp>
      <p:pic>
        <p:nvPicPr>
          <p:cNvPr id="2" name="Picture 4" descr="writing something down clipart 10 free Cliparts | Download images on Clipground 2023">
            <a:extLst>
              <a:ext uri="{FF2B5EF4-FFF2-40B4-BE49-F238E27FC236}">
                <a16:creationId xmlns:a16="http://schemas.microsoft.com/office/drawing/2014/main" id="{E22984F5-80AA-9CB1-2C29-3DD84A53A2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21130" y="352425"/>
            <a:ext cx="641268" cy="6412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8974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fade">
                                      <p:cBhvr>
                                        <p:cTn id="35" dur="500"/>
                                        <p:tgtEl>
                                          <p:spTgt spid="3">
                                            <p:txEl>
                                              <p:pRg st="8" end="8"/>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3">
                                            <p:txEl>
                                              <p:pRg st="9" end="9"/>
                                            </p:txEl>
                                          </p:spTgt>
                                        </p:tgtEl>
                                        <p:attrNameLst>
                                          <p:attrName>style.visibility</p:attrName>
                                        </p:attrNameLst>
                                      </p:cBhvr>
                                      <p:to>
                                        <p:strVal val="visible"/>
                                      </p:to>
                                    </p:set>
                                    <p:animEffect transition="in" filter="fade">
                                      <p:cBhvr>
                                        <p:cTn id="38" dur="500"/>
                                        <p:tgtEl>
                                          <p:spTgt spid="3">
                                            <p:txEl>
                                              <p:pRg st="9" end="9"/>
                                            </p:txEl>
                                          </p:spTgt>
                                        </p:tgtEl>
                                      </p:cBhvr>
                                    </p:animEffect>
                                  </p:childTnLst>
                                </p:cTn>
                              </p:par>
                              <p:par>
                                <p:cTn id="39" presetID="10" presetClass="entr" presetSubtype="0" fill="hold" nodeType="withEffect">
                                  <p:stCondLst>
                                    <p:cond delay="0"/>
                                  </p:stCondLst>
                                  <p:childTnLst>
                                    <p:set>
                                      <p:cBhvr>
                                        <p:cTn id="40" dur="1" fill="hold">
                                          <p:stCondLst>
                                            <p:cond delay="0"/>
                                          </p:stCondLst>
                                        </p:cTn>
                                        <p:tgtEl>
                                          <p:spTgt spid="3">
                                            <p:txEl>
                                              <p:pRg st="10" end="10"/>
                                            </p:txEl>
                                          </p:spTgt>
                                        </p:tgtEl>
                                        <p:attrNameLst>
                                          <p:attrName>style.visibility</p:attrName>
                                        </p:attrNameLst>
                                      </p:cBhvr>
                                      <p:to>
                                        <p:strVal val="visible"/>
                                      </p:to>
                                    </p:set>
                                    <p:animEffect transition="in" filter="fade">
                                      <p:cBhvr>
                                        <p:cTn id="41" dur="500"/>
                                        <p:tgtEl>
                                          <p:spTgt spid="3">
                                            <p:txEl>
                                              <p:pRg st="10" end="10"/>
                                            </p:txEl>
                                          </p:spTgt>
                                        </p:tgtEl>
                                      </p:cBhvr>
                                    </p:animEffect>
                                  </p:childTnLst>
                                </p:cTn>
                              </p:par>
                              <p:par>
                                <p:cTn id="42" presetID="10" presetClass="entr" presetSubtype="0" fill="hold" nodeType="withEffect">
                                  <p:stCondLst>
                                    <p:cond delay="0"/>
                                  </p:stCondLst>
                                  <p:childTnLst>
                                    <p:set>
                                      <p:cBhvr>
                                        <p:cTn id="43" dur="1" fill="hold">
                                          <p:stCondLst>
                                            <p:cond delay="0"/>
                                          </p:stCondLst>
                                        </p:cTn>
                                        <p:tgtEl>
                                          <p:spTgt spid="3">
                                            <p:txEl>
                                              <p:pRg st="11" end="11"/>
                                            </p:txEl>
                                          </p:spTgt>
                                        </p:tgtEl>
                                        <p:attrNameLst>
                                          <p:attrName>style.visibility</p:attrName>
                                        </p:attrNameLst>
                                      </p:cBhvr>
                                      <p:to>
                                        <p:strVal val="visible"/>
                                      </p:to>
                                    </p:set>
                                    <p:animEffect transition="in" filter="fade">
                                      <p:cBhvr>
                                        <p:cTn id="44" dur="500"/>
                                        <p:tgtEl>
                                          <p:spTgt spid="3">
                                            <p:txEl>
                                              <p:pRg st="11" end="11"/>
                                            </p:txEl>
                                          </p:spTgt>
                                        </p:tgtEl>
                                      </p:cBhvr>
                                    </p:animEffect>
                                  </p:childTnLst>
                                </p:cTn>
                              </p:par>
                              <p:par>
                                <p:cTn id="45" presetID="10" presetClass="entr" presetSubtype="0" fill="hold" nodeType="withEffect">
                                  <p:stCondLst>
                                    <p:cond delay="0"/>
                                  </p:stCondLst>
                                  <p:childTnLst>
                                    <p:set>
                                      <p:cBhvr>
                                        <p:cTn id="46" dur="1" fill="hold">
                                          <p:stCondLst>
                                            <p:cond delay="0"/>
                                          </p:stCondLst>
                                        </p:cTn>
                                        <p:tgtEl>
                                          <p:spTgt spid="3">
                                            <p:txEl>
                                              <p:pRg st="12" end="12"/>
                                            </p:txEl>
                                          </p:spTgt>
                                        </p:tgtEl>
                                        <p:attrNameLst>
                                          <p:attrName>style.visibility</p:attrName>
                                        </p:attrNameLst>
                                      </p:cBhvr>
                                      <p:to>
                                        <p:strVal val="visible"/>
                                      </p:to>
                                    </p:set>
                                    <p:animEffect transition="in" filter="fade">
                                      <p:cBhvr>
                                        <p:cTn id="47" dur="500"/>
                                        <p:tgtEl>
                                          <p:spTgt spid="3">
                                            <p:txEl>
                                              <p:pRg st="12" end="12"/>
                                            </p:txEl>
                                          </p:spTgt>
                                        </p:tgtEl>
                                      </p:cBhvr>
                                    </p:animEffect>
                                  </p:childTnLst>
                                </p:cTn>
                              </p:par>
                              <p:par>
                                <p:cTn id="48" presetID="10" presetClass="entr" presetSubtype="0" fill="hold" nodeType="withEffect">
                                  <p:stCondLst>
                                    <p:cond delay="0"/>
                                  </p:stCondLst>
                                  <p:childTnLst>
                                    <p:set>
                                      <p:cBhvr>
                                        <p:cTn id="49" dur="1" fill="hold">
                                          <p:stCondLst>
                                            <p:cond delay="0"/>
                                          </p:stCondLst>
                                        </p:cTn>
                                        <p:tgtEl>
                                          <p:spTgt spid="3">
                                            <p:txEl>
                                              <p:pRg st="13" end="13"/>
                                            </p:txEl>
                                          </p:spTgt>
                                        </p:tgtEl>
                                        <p:attrNameLst>
                                          <p:attrName>style.visibility</p:attrName>
                                        </p:attrNameLst>
                                      </p:cBhvr>
                                      <p:to>
                                        <p:strVal val="visible"/>
                                      </p:to>
                                    </p:set>
                                    <p:animEffect transition="in" filter="fade">
                                      <p:cBhvr>
                                        <p:cTn id="50" dur="500"/>
                                        <p:tgtEl>
                                          <p:spTgt spid="3">
                                            <p:txEl>
                                              <p:pRg st="13" end="13"/>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3">
                                            <p:txEl>
                                              <p:pRg st="15" end="15"/>
                                            </p:txEl>
                                          </p:spTgt>
                                        </p:tgtEl>
                                        <p:attrNameLst>
                                          <p:attrName>style.visibility</p:attrName>
                                        </p:attrNameLst>
                                      </p:cBhvr>
                                      <p:to>
                                        <p:strVal val="visible"/>
                                      </p:to>
                                    </p:set>
                                    <p:animEffect transition="in" filter="fade">
                                      <p:cBhvr>
                                        <p:cTn id="55" dur="500"/>
                                        <p:tgtEl>
                                          <p:spTgt spid="3">
                                            <p:txEl>
                                              <p:pRg st="15" end="1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itle 1">
            <a:extLst>
              <a:ext uri="{FF2B5EF4-FFF2-40B4-BE49-F238E27FC236}">
                <a16:creationId xmlns:a16="http://schemas.microsoft.com/office/drawing/2014/main" id="{E8989D7D-A444-4E02-82FC-4C5BBE6702C9}"/>
              </a:ext>
            </a:extLst>
          </p:cNvPr>
          <p:cNvSpPr>
            <a:spLocks noGrp="1"/>
          </p:cNvSpPr>
          <p:nvPr>
            <p:ph type="title"/>
          </p:nvPr>
        </p:nvSpPr>
        <p:spPr>
          <a:xfrm>
            <a:off x="838200" y="352425"/>
            <a:ext cx="10515600" cy="1325563"/>
          </a:xfrm>
        </p:spPr>
        <p:txBody>
          <a:bodyPr/>
          <a:lstStyle/>
          <a:p>
            <a:pPr eaLnBrk="1" hangingPunct="1"/>
            <a:r>
              <a:rPr lang="en-US" altLang="en-US" sz="4000" dirty="0"/>
              <a:t>Homework due next </a:t>
            </a:r>
            <a:r>
              <a:rPr lang="en-US" altLang="en-US" sz="4000" b="1" dirty="0">
                <a:solidFill>
                  <a:schemeClr val="accent2"/>
                </a:solidFill>
              </a:rPr>
              <a:t>Wed, May 22</a:t>
            </a:r>
            <a:r>
              <a:rPr lang="en-US" altLang="en-US" sz="4000" b="1" baseline="30000" dirty="0">
                <a:solidFill>
                  <a:schemeClr val="accent2"/>
                </a:solidFill>
              </a:rPr>
              <a:t>nd</a:t>
            </a:r>
            <a:r>
              <a:rPr lang="en-US" altLang="en-US" sz="4000" b="1" dirty="0">
                <a:solidFill>
                  <a:schemeClr val="accent2"/>
                </a:solidFill>
              </a:rPr>
              <a:t> </a:t>
            </a:r>
            <a:endParaRPr lang="en-US" altLang="en-US" sz="4000" dirty="0"/>
          </a:p>
        </p:txBody>
      </p:sp>
      <p:sp>
        <p:nvSpPr>
          <p:cNvPr id="3" name="Content Placeholder 2">
            <a:extLst>
              <a:ext uri="{FF2B5EF4-FFF2-40B4-BE49-F238E27FC236}">
                <a16:creationId xmlns:a16="http://schemas.microsoft.com/office/drawing/2014/main" id="{F984D68B-FB2B-4359-A5C4-1CED9911D2A8}"/>
              </a:ext>
            </a:extLst>
          </p:cNvPr>
          <p:cNvSpPr>
            <a:spLocks noGrp="1"/>
          </p:cNvSpPr>
          <p:nvPr>
            <p:ph idx="1"/>
          </p:nvPr>
        </p:nvSpPr>
        <p:spPr>
          <a:xfrm>
            <a:off x="933450" y="2486025"/>
            <a:ext cx="11171238" cy="3690938"/>
          </a:xfrm>
        </p:spPr>
        <p:txBody>
          <a:bodyPr/>
          <a:lstStyle/>
          <a:p>
            <a:pPr marL="0" indent="0" eaLnBrk="1" hangingPunct="1">
              <a:lnSpc>
                <a:spcPct val="80000"/>
              </a:lnSpc>
              <a:buFont typeface="Arial" panose="020B0604020202020204" pitchFamily="34" charset="0"/>
              <a:buNone/>
              <a:defRPr/>
            </a:pPr>
            <a:r>
              <a:rPr lang="en-US" altLang="en-US" sz="3600" b="1" dirty="0"/>
              <a:t>Turn In</a:t>
            </a:r>
          </a:p>
          <a:p>
            <a:pPr marL="457200" lvl="1" indent="0" eaLnBrk="1" hangingPunct="1">
              <a:lnSpc>
                <a:spcPct val="80000"/>
              </a:lnSpc>
              <a:buFont typeface="Arial" panose="020B0604020202020204" pitchFamily="34" charset="0"/>
              <a:buNone/>
              <a:defRPr/>
            </a:pPr>
            <a:endParaRPr lang="en-US" altLang="en-US" sz="3200" dirty="0"/>
          </a:p>
          <a:p>
            <a:pPr marL="457200" lvl="1" indent="0" eaLnBrk="1" hangingPunct="1">
              <a:lnSpc>
                <a:spcPct val="80000"/>
              </a:lnSpc>
              <a:buNone/>
              <a:defRPr/>
            </a:pPr>
            <a:r>
              <a:rPr lang="en-US" altLang="en-US" sz="3200" b="1" dirty="0">
                <a:solidFill>
                  <a:schemeClr val="accent2"/>
                </a:solidFill>
              </a:rPr>
              <a:t>Electronic document in Moodle.</a:t>
            </a:r>
          </a:p>
          <a:p>
            <a:pPr marL="457200" lvl="1" indent="0" eaLnBrk="1" hangingPunct="1">
              <a:lnSpc>
                <a:spcPct val="80000"/>
              </a:lnSpc>
              <a:buNone/>
              <a:defRPr/>
            </a:pPr>
            <a:r>
              <a:rPr lang="en-US" altLang="en-US" sz="3200" dirty="0"/>
              <a:t>Submit a Word doc (you must use the template).</a:t>
            </a:r>
          </a:p>
          <a:p>
            <a:pPr marL="457200" lvl="1" indent="0" eaLnBrk="1" hangingPunct="1">
              <a:lnSpc>
                <a:spcPct val="80000"/>
              </a:lnSpc>
              <a:buFont typeface="Arial" panose="020B0604020202020204" pitchFamily="34" charset="0"/>
              <a:buNone/>
              <a:defRPr/>
            </a:pPr>
            <a:endParaRPr lang="en-US" altLang="en-US" sz="3200" dirty="0"/>
          </a:p>
          <a:p>
            <a:pPr marL="457200" lvl="1" indent="0" eaLnBrk="1" hangingPunct="1">
              <a:lnSpc>
                <a:spcPct val="80000"/>
              </a:lnSpc>
              <a:buFont typeface="Arial" panose="020B0604020202020204" pitchFamily="34" charset="0"/>
              <a:buNone/>
              <a:defRPr/>
            </a:pPr>
            <a:r>
              <a:rPr lang="en-US" altLang="en-US" sz="3200" b="1" dirty="0"/>
              <a:t>No late submissions on this HW.</a:t>
            </a:r>
          </a:p>
        </p:txBody>
      </p:sp>
    </p:spTree>
    <p:extLst>
      <p:ext uri="{BB962C8B-B14F-4D97-AF65-F5344CB8AC3E}">
        <p14:creationId xmlns:p14="http://schemas.microsoft.com/office/powerpoint/2010/main" val="20608850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fade">
                                      <p:cBhvr>
                                        <p:cTn id="13" dur="500"/>
                                        <p:tgtEl>
                                          <p:spTgt spid="3">
                                            <p:txEl>
                                              <p:pRg st="3" end="3"/>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5" end="5"/>
                                            </p:txEl>
                                          </p:spTgt>
                                        </p:tgtEl>
                                        <p:attrNameLst>
                                          <p:attrName>style.visibility</p:attrName>
                                        </p:attrNameLst>
                                      </p:cBhvr>
                                      <p:to>
                                        <p:strVal val="visible"/>
                                      </p:to>
                                    </p:set>
                                    <p:animEffect transition="in" filter="fade">
                                      <p:cBhvr>
                                        <p:cTn id="16"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a:extLst>
              <a:ext uri="{FF2B5EF4-FFF2-40B4-BE49-F238E27FC236}">
                <a16:creationId xmlns:a16="http://schemas.microsoft.com/office/drawing/2014/main" id="{D86E8CDE-CE76-4828-8AB6-5AD683930F0B}"/>
              </a:ext>
            </a:extLst>
          </p:cNvPr>
          <p:cNvSpPr>
            <a:spLocks noGrp="1"/>
          </p:cNvSpPr>
          <p:nvPr>
            <p:ph type="title"/>
          </p:nvPr>
        </p:nvSpPr>
        <p:spPr>
          <a:xfrm>
            <a:off x="831850" y="1709738"/>
            <a:ext cx="10515600" cy="2317750"/>
          </a:xfrm>
        </p:spPr>
        <p:txBody>
          <a:bodyPr/>
          <a:lstStyle/>
          <a:p>
            <a:pPr algn="ctr" eaLnBrk="1" hangingPunct="1"/>
            <a:r>
              <a:rPr lang="en-US" altLang="en-US" sz="8800" b="1"/>
              <a:t>What is game AI?</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a:extLst>
              <a:ext uri="{FF2B5EF4-FFF2-40B4-BE49-F238E27FC236}">
                <a16:creationId xmlns:a16="http://schemas.microsoft.com/office/drawing/2014/main" id="{B800AED9-67B0-48F6-8DD7-77F1B9E4D895}"/>
              </a:ext>
            </a:extLst>
          </p:cNvPr>
          <p:cNvSpPr>
            <a:spLocks noGrp="1"/>
          </p:cNvSpPr>
          <p:nvPr>
            <p:ph type="title"/>
          </p:nvPr>
        </p:nvSpPr>
        <p:spPr/>
        <p:txBody>
          <a:bodyPr/>
          <a:lstStyle/>
          <a:p>
            <a:pPr eaLnBrk="1" hangingPunct="1"/>
            <a:r>
              <a:rPr lang="en-US" altLang="en-US"/>
              <a:t>In-class activity</a:t>
            </a:r>
          </a:p>
        </p:txBody>
      </p:sp>
      <p:sp>
        <p:nvSpPr>
          <p:cNvPr id="3" name="Content Placeholder 2">
            <a:extLst>
              <a:ext uri="{FF2B5EF4-FFF2-40B4-BE49-F238E27FC236}">
                <a16:creationId xmlns:a16="http://schemas.microsoft.com/office/drawing/2014/main" id="{B9C9217F-B080-4533-8A0B-09D2C644800F}"/>
              </a:ext>
            </a:extLst>
          </p:cNvPr>
          <p:cNvSpPr>
            <a:spLocks noGrp="1"/>
          </p:cNvSpPr>
          <p:nvPr>
            <p:ph idx="1"/>
          </p:nvPr>
        </p:nvSpPr>
        <p:spPr>
          <a:xfrm>
            <a:off x="838200" y="3032125"/>
            <a:ext cx="10515600" cy="3144838"/>
          </a:xfrm>
        </p:spPr>
        <p:txBody>
          <a:bodyPr/>
          <a:lstStyle/>
          <a:p>
            <a:pPr marL="742950" indent="-742950" eaLnBrk="1" hangingPunct="1">
              <a:buFont typeface="Arial" panose="020B0604020202020204" pitchFamily="34" charset="0"/>
              <a:buAutoNum type="arabicPeriod"/>
              <a:defRPr/>
            </a:pPr>
            <a:r>
              <a:rPr lang="en-US" altLang="en-US" sz="4000" dirty="0"/>
              <a:t>Write down your own definition of “Game AI”</a:t>
            </a:r>
          </a:p>
          <a:p>
            <a:pPr marL="0" indent="0" eaLnBrk="1" hangingPunct="1">
              <a:buFont typeface="Arial" panose="020B0604020202020204" pitchFamily="34" charset="0"/>
              <a:buNone/>
              <a:defRPr/>
            </a:pPr>
            <a:endParaRPr lang="en-US" altLang="en-US" sz="4000"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a:extLst>
              <a:ext uri="{FF2B5EF4-FFF2-40B4-BE49-F238E27FC236}">
                <a16:creationId xmlns:a16="http://schemas.microsoft.com/office/drawing/2014/main" id="{2FB6EDA4-F24A-412B-B8F3-3882AF955CB4}"/>
              </a:ext>
            </a:extLst>
          </p:cNvPr>
          <p:cNvSpPr>
            <a:spLocks noGrp="1"/>
          </p:cNvSpPr>
          <p:nvPr>
            <p:ph type="title"/>
          </p:nvPr>
        </p:nvSpPr>
        <p:spPr/>
        <p:txBody>
          <a:bodyPr/>
          <a:lstStyle/>
          <a:p>
            <a:pPr eaLnBrk="1" hangingPunct="1"/>
            <a:r>
              <a:rPr lang="en-US" altLang="en-US"/>
              <a:t>NPCs come in many forms</a:t>
            </a:r>
          </a:p>
        </p:txBody>
      </p:sp>
      <p:sp>
        <p:nvSpPr>
          <p:cNvPr id="3" name="Content Placeholder 2">
            <a:extLst>
              <a:ext uri="{FF2B5EF4-FFF2-40B4-BE49-F238E27FC236}">
                <a16:creationId xmlns:a16="http://schemas.microsoft.com/office/drawing/2014/main" id="{907EE65E-C002-40AC-BCD5-9EC18DA23007}"/>
              </a:ext>
            </a:extLst>
          </p:cNvPr>
          <p:cNvSpPr>
            <a:spLocks noGrp="1"/>
          </p:cNvSpPr>
          <p:nvPr>
            <p:ph idx="1"/>
          </p:nvPr>
        </p:nvSpPr>
        <p:spPr>
          <a:xfrm>
            <a:off x="4198938" y="1825625"/>
            <a:ext cx="7154862" cy="4659313"/>
          </a:xfrm>
        </p:spPr>
        <p:txBody>
          <a:bodyPr/>
          <a:lstStyle/>
          <a:p>
            <a:pPr marL="0" indent="0" eaLnBrk="1" hangingPunct="1">
              <a:lnSpc>
                <a:spcPct val="80000"/>
              </a:lnSpc>
              <a:buFont typeface="Arial" panose="020B0604020202020204" pitchFamily="34" charset="0"/>
              <a:buNone/>
              <a:defRPr/>
            </a:pPr>
            <a:r>
              <a:rPr lang="en-US" altLang="en-US" b="1" dirty="0"/>
              <a:t>Adversaries</a:t>
            </a:r>
          </a:p>
          <a:p>
            <a:pPr marL="457200" lvl="1" indent="0" eaLnBrk="1" hangingPunct="1">
              <a:lnSpc>
                <a:spcPct val="80000"/>
              </a:lnSpc>
              <a:buFont typeface="Arial" panose="020B0604020202020204" pitchFamily="34" charset="0"/>
              <a:buNone/>
              <a:defRPr/>
            </a:pPr>
            <a:r>
              <a:rPr lang="en-US" altLang="en-US" dirty="0"/>
              <a:t>Enemies (individuals, factions)</a:t>
            </a:r>
          </a:p>
          <a:p>
            <a:pPr marL="457200" lvl="1" indent="0" eaLnBrk="1" hangingPunct="1">
              <a:lnSpc>
                <a:spcPct val="80000"/>
              </a:lnSpc>
              <a:buFont typeface="Arial" panose="020B0604020202020204" pitchFamily="34" charset="0"/>
              <a:buNone/>
              <a:defRPr/>
            </a:pPr>
            <a:r>
              <a:rPr lang="en-US" altLang="en-US" dirty="0"/>
              <a:t>Opponents</a:t>
            </a:r>
          </a:p>
          <a:p>
            <a:pPr lvl="1" eaLnBrk="1" hangingPunct="1">
              <a:lnSpc>
                <a:spcPct val="80000"/>
              </a:lnSpc>
              <a:defRPr/>
            </a:pPr>
            <a:endParaRPr lang="en-US" altLang="en-US" dirty="0"/>
          </a:p>
          <a:p>
            <a:pPr marL="0" indent="0" eaLnBrk="1" hangingPunct="1">
              <a:lnSpc>
                <a:spcPct val="80000"/>
              </a:lnSpc>
              <a:buFont typeface="Arial" panose="020B0604020202020204" pitchFamily="34" charset="0"/>
              <a:buNone/>
              <a:defRPr/>
            </a:pPr>
            <a:r>
              <a:rPr lang="en-US" altLang="en-US" b="1" dirty="0"/>
              <a:t>Neutral characters</a:t>
            </a:r>
          </a:p>
          <a:p>
            <a:pPr marL="457200" lvl="1" indent="0" eaLnBrk="1" hangingPunct="1">
              <a:lnSpc>
                <a:spcPct val="80000"/>
              </a:lnSpc>
              <a:buFont typeface="Arial" panose="020B0604020202020204" pitchFamily="34" charset="0"/>
              <a:buNone/>
              <a:defRPr/>
            </a:pPr>
            <a:r>
              <a:rPr lang="en-US" altLang="en-US" dirty="0"/>
              <a:t>People (sentient individuals, factions)</a:t>
            </a:r>
          </a:p>
          <a:p>
            <a:pPr marL="457200" lvl="1" indent="0" eaLnBrk="1" hangingPunct="1">
              <a:lnSpc>
                <a:spcPct val="80000"/>
              </a:lnSpc>
              <a:buFont typeface="Arial" panose="020B0604020202020204" pitchFamily="34" charset="0"/>
              <a:buNone/>
              <a:defRPr/>
            </a:pPr>
            <a:r>
              <a:rPr lang="en-US" altLang="en-US" dirty="0"/>
              <a:t>Wildlife (creatures, ambiance)</a:t>
            </a:r>
          </a:p>
          <a:p>
            <a:pPr lvl="1" eaLnBrk="1" hangingPunct="1">
              <a:lnSpc>
                <a:spcPct val="80000"/>
              </a:lnSpc>
              <a:defRPr/>
            </a:pPr>
            <a:endParaRPr lang="en-US" altLang="en-US" dirty="0"/>
          </a:p>
          <a:p>
            <a:pPr marL="0" indent="0" eaLnBrk="1" hangingPunct="1">
              <a:lnSpc>
                <a:spcPct val="80000"/>
              </a:lnSpc>
              <a:buFont typeface="Arial" panose="020B0604020202020204" pitchFamily="34" charset="0"/>
              <a:buNone/>
              <a:defRPr/>
            </a:pPr>
            <a:r>
              <a:rPr lang="en-US" altLang="en-US" b="1" dirty="0"/>
              <a:t>Cooperative characters</a:t>
            </a:r>
          </a:p>
          <a:p>
            <a:pPr marL="457200" lvl="1" indent="0" eaLnBrk="1" hangingPunct="1">
              <a:lnSpc>
                <a:spcPct val="80000"/>
              </a:lnSpc>
              <a:buFont typeface="Arial" panose="020B0604020202020204" pitchFamily="34" charset="0"/>
              <a:buNone/>
              <a:defRPr/>
            </a:pPr>
            <a:r>
              <a:rPr lang="en-US" altLang="en-US" dirty="0"/>
              <a:t>Squad members</a:t>
            </a:r>
          </a:p>
          <a:p>
            <a:pPr marL="457200" lvl="1" indent="0" eaLnBrk="1" hangingPunct="1">
              <a:lnSpc>
                <a:spcPct val="80000"/>
              </a:lnSpc>
              <a:buFont typeface="Arial" panose="020B0604020202020204" pitchFamily="34" charset="0"/>
              <a:buNone/>
              <a:defRPr/>
            </a:pPr>
            <a:r>
              <a:rPr lang="en-US" altLang="en-US" dirty="0"/>
              <a:t>Teammates (FIFA, Madden)</a:t>
            </a:r>
          </a:p>
          <a:p>
            <a:pPr marL="457200" lvl="1" indent="0" eaLnBrk="1" hangingPunct="1">
              <a:lnSpc>
                <a:spcPct val="80000"/>
              </a:lnSpc>
              <a:buFont typeface="Arial" panose="020B0604020202020204" pitchFamily="34" charset="0"/>
              <a:buNone/>
              <a:defRPr/>
            </a:pPr>
            <a:r>
              <a:rPr lang="en-US" dirty="0"/>
              <a:t>Buddies</a:t>
            </a:r>
          </a:p>
        </p:txBody>
      </p:sp>
      <p:graphicFrame>
        <p:nvGraphicFramePr>
          <p:cNvPr id="4" name="Object 3">
            <a:extLst>
              <a:ext uri="{FF2B5EF4-FFF2-40B4-BE49-F238E27FC236}">
                <a16:creationId xmlns:a16="http://schemas.microsoft.com/office/drawing/2014/main" id="{2777EB25-BE59-419F-9477-0F233963FC94}"/>
              </a:ext>
            </a:extLst>
          </p:cNvPr>
          <p:cNvGraphicFramePr>
            <a:graphicFrameLocks noChangeAspect="1"/>
          </p:cNvGraphicFramePr>
          <p:nvPr/>
        </p:nvGraphicFramePr>
        <p:xfrm>
          <a:off x="2981325" y="1528763"/>
          <a:ext cx="896938" cy="1454150"/>
        </p:xfrm>
        <a:graphic>
          <a:graphicData uri="http://schemas.openxmlformats.org/presentationml/2006/ole">
            <mc:AlternateContent xmlns:mc="http://schemas.openxmlformats.org/markup-compatibility/2006">
              <mc:Choice xmlns:v="urn:schemas-microsoft-com:vml" Requires="v">
                <p:oleObj name="Image" r:id="rId2" imgW="4939683" imgH="7974603" progId="Photoshop.Image.17">
                  <p:embed/>
                </p:oleObj>
              </mc:Choice>
              <mc:Fallback>
                <p:oleObj name="Image" r:id="rId2" imgW="4939683" imgH="7974603" progId="Photoshop.Image.17">
                  <p:embed/>
                  <p:pic>
                    <p:nvPicPr>
                      <p:cNvPr id="4" name="Object 3">
                        <a:extLst>
                          <a:ext uri="{FF2B5EF4-FFF2-40B4-BE49-F238E27FC236}">
                            <a16:creationId xmlns:a16="http://schemas.microsoft.com/office/drawing/2014/main" id="{2777EB25-BE59-419F-9477-0F233963FC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1325" y="1528763"/>
                        <a:ext cx="896938" cy="145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 name="Object 4">
            <a:extLst>
              <a:ext uri="{FF2B5EF4-FFF2-40B4-BE49-F238E27FC236}">
                <a16:creationId xmlns:a16="http://schemas.microsoft.com/office/drawing/2014/main" id="{25C14E35-DD97-47FB-BF86-BABFF576932D}"/>
              </a:ext>
            </a:extLst>
          </p:cNvPr>
          <p:cNvGraphicFramePr>
            <a:graphicFrameLocks noChangeAspect="1"/>
          </p:cNvGraphicFramePr>
          <p:nvPr/>
        </p:nvGraphicFramePr>
        <p:xfrm>
          <a:off x="2994038" y="4897176"/>
          <a:ext cx="823912" cy="1479550"/>
        </p:xfrm>
        <a:graphic>
          <a:graphicData uri="http://schemas.openxmlformats.org/presentationml/2006/ole">
            <mc:AlternateContent xmlns:mc="http://schemas.openxmlformats.org/markup-compatibility/2006">
              <mc:Choice xmlns:v="urn:schemas-microsoft-com:vml" Requires="v">
                <p:oleObj name="Image" r:id="rId4" imgW="3809524" imgH="6831746" progId="Photoshop.Image.17">
                  <p:embed/>
                </p:oleObj>
              </mc:Choice>
              <mc:Fallback>
                <p:oleObj name="Image" r:id="rId4" imgW="3809524" imgH="6831746" progId="Photoshop.Image.17">
                  <p:embed/>
                  <p:pic>
                    <p:nvPicPr>
                      <p:cNvPr id="5" name="Object 4">
                        <a:extLst>
                          <a:ext uri="{FF2B5EF4-FFF2-40B4-BE49-F238E27FC236}">
                            <a16:creationId xmlns:a16="http://schemas.microsoft.com/office/drawing/2014/main" id="{25C14E35-DD97-47FB-BF86-BABFF576932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94038" y="4897176"/>
                        <a:ext cx="823912" cy="147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 name="Object 6">
            <a:extLst>
              <a:ext uri="{FF2B5EF4-FFF2-40B4-BE49-F238E27FC236}">
                <a16:creationId xmlns:a16="http://schemas.microsoft.com/office/drawing/2014/main" id="{D44B118D-BB97-4258-BEFE-B7F6BDE0B8F7}"/>
              </a:ext>
            </a:extLst>
          </p:cNvPr>
          <p:cNvGraphicFramePr>
            <a:graphicFrameLocks noChangeAspect="1"/>
          </p:cNvGraphicFramePr>
          <p:nvPr/>
        </p:nvGraphicFramePr>
        <p:xfrm>
          <a:off x="3125008" y="3429000"/>
          <a:ext cx="692942" cy="1022089"/>
        </p:xfrm>
        <a:graphic>
          <a:graphicData uri="http://schemas.openxmlformats.org/presentationml/2006/ole">
            <mc:AlternateContent xmlns:mc="http://schemas.openxmlformats.org/markup-compatibility/2006">
              <mc:Choice xmlns:v="urn:schemas-microsoft-com:vml" Requires="v">
                <p:oleObj r:id="rId6" imgW="2539440" imgH="3745800" progId="">
                  <p:embed/>
                </p:oleObj>
              </mc:Choice>
              <mc:Fallback>
                <p:oleObj r:id="rId6" imgW="2539440" imgH="3745800" progId="">
                  <p:embed/>
                  <p:pic>
                    <p:nvPicPr>
                      <p:cNvPr id="7" name="Object 6">
                        <a:extLst>
                          <a:ext uri="{FF2B5EF4-FFF2-40B4-BE49-F238E27FC236}">
                            <a16:creationId xmlns:a16="http://schemas.microsoft.com/office/drawing/2014/main" id="{D44B118D-BB97-4258-BEFE-B7F6BDE0B8F7}"/>
                          </a:ext>
                        </a:extLst>
                      </p:cNvPr>
                      <p:cNvPicPr/>
                      <p:nvPr/>
                    </p:nvPicPr>
                    <p:blipFill>
                      <a:blip r:embed="rId7"/>
                      <a:stretch>
                        <a:fillRect/>
                      </a:stretch>
                    </p:blipFill>
                    <p:spPr>
                      <a:xfrm>
                        <a:off x="3125008" y="3429000"/>
                        <a:ext cx="692942" cy="1022089"/>
                      </a:xfrm>
                      <a:prstGeom prst="rect">
                        <a:avLst/>
                      </a:prstGeom>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fade">
                                      <p:cBhvr>
                                        <p:cTn id="30" dur="500"/>
                                        <p:tgtEl>
                                          <p:spTgt spid="7"/>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fade">
                                      <p:cBhvr>
                                        <p:cTn id="35" dur="500"/>
                                        <p:tgtEl>
                                          <p:spTgt spid="3">
                                            <p:txEl>
                                              <p:pRg st="8" end="8"/>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
                                            <p:txEl>
                                              <p:pRg st="9" end="9"/>
                                            </p:txEl>
                                          </p:spTgt>
                                        </p:tgtEl>
                                        <p:attrNameLst>
                                          <p:attrName>style.visibility</p:attrName>
                                        </p:attrNameLst>
                                      </p:cBhvr>
                                      <p:to>
                                        <p:strVal val="visible"/>
                                      </p:to>
                                    </p:set>
                                    <p:animEffect transition="in" filter="fade">
                                      <p:cBhvr>
                                        <p:cTn id="38" dur="500"/>
                                        <p:tgtEl>
                                          <p:spTgt spid="3">
                                            <p:txEl>
                                              <p:pRg st="9" end="9"/>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
                                            <p:txEl>
                                              <p:pRg st="10" end="10"/>
                                            </p:txEl>
                                          </p:spTgt>
                                        </p:tgtEl>
                                        <p:attrNameLst>
                                          <p:attrName>style.visibility</p:attrName>
                                        </p:attrNameLst>
                                      </p:cBhvr>
                                      <p:to>
                                        <p:strVal val="visible"/>
                                      </p:to>
                                    </p:set>
                                    <p:animEffect transition="in" filter="fade">
                                      <p:cBhvr>
                                        <p:cTn id="41" dur="500"/>
                                        <p:tgtEl>
                                          <p:spTgt spid="3">
                                            <p:txEl>
                                              <p:pRg st="10" end="10"/>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
                                            <p:txEl>
                                              <p:pRg st="11" end="11"/>
                                            </p:txEl>
                                          </p:spTgt>
                                        </p:tgtEl>
                                        <p:attrNameLst>
                                          <p:attrName>style.visibility</p:attrName>
                                        </p:attrNameLst>
                                      </p:cBhvr>
                                      <p:to>
                                        <p:strVal val="visible"/>
                                      </p:to>
                                    </p:set>
                                    <p:animEffect transition="in" filter="fade">
                                      <p:cBhvr>
                                        <p:cTn id="44" dur="500"/>
                                        <p:tgtEl>
                                          <p:spTgt spid="3">
                                            <p:txEl>
                                              <p:pRg st="11" end="11"/>
                                            </p:txEl>
                                          </p:spTgt>
                                        </p:tgtEl>
                                      </p:cBhvr>
                                    </p:animEffect>
                                  </p:childTnLst>
                                </p:cTn>
                              </p:par>
                              <p:par>
                                <p:cTn id="45" presetID="10" presetClass="entr" presetSubtype="0" fill="hold" nodeType="withEffect">
                                  <p:stCondLst>
                                    <p:cond delay="0"/>
                                  </p:stCondLst>
                                  <p:childTnLst>
                                    <p:set>
                                      <p:cBhvr>
                                        <p:cTn id="46" dur="1" fill="hold">
                                          <p:stCondLst>
                                            <p:cond delay="0"/>
                                          </p:stCondLst>
                                        </p:cTn>
                                        <p:tgtEl>
                                          <p:spTgt spid="5"/>
                                        </p:tgtEl>
                                        <p:attrNameLst>
                                          <p:attrName>style.visibility</p:attrName>
                                        </p:attrNameLst>
                                      </p:cBhvr>
                                      <p:to>
                                        <p:strVal val="visible"/>
                                      </p:to>
                                    </p:set>
                                    <p:animEffect transition="in" filter="fade">
                                      <p:cBhvr>
                                        <p:cTn id="4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erson standing in a room&#10;&#10;Description automatically generated">
            <a:extLst>
              <a:ext uri="{FF2B5EF4-FFF2-40B4-BE49-F238E27FC236}">
                <a16:creationId xmlns:a16="http://schemas.microsoft.com/office/drawing/2014/main" id="{D21262A2-8E15-4666-82A3-3E6F5D7D5DB2}"/>
              </a:ext>
            </a:extLst>
          </p:cNvPr>
          <p:cNvPicPr>
            <a:picLocks noChangeAspect="1"/>
          </p:cNvPicPr>
          <p:nvPr/>
        </p:nvPicPr>
        <p:blipFill rotWithShape="1">
          <a:blip r:embed="rId2">
            <a:extLst>
              <a:ext uri="{28A0092B-C50C-407E-A947-70E740481C1C}">
                <a14:useLocalDpi xmlns:a14="http://schemas.microsoft.com/office/drawing/2010/main" val="0"/>
              </a:ext>
            </a:extLst>
          </a:blip>
          <a:srcRect l="10862" r="5610" b="-3"/>
          <a:stretch/>
        </p:blipFill>
        <p:spPr>
          <a:xfrm>
            <a:off x="641276" y="643467"/>
            <a:ext cx="4013020" cy="2702558"/>
          </a:xfrm>
          <a:prstGeom prst="rect">
            <a:avLst/>
          </a:prstGeom>
        </p:spPr>
      </p:pic>
      <p:pic>
        <p:nvPicPr>
          <p:cNvPr id="5" name="Picture 4" descr="A group of people standing in front of a store&#10;&#10;Description automatically generated">
            <a:extLst>
              <a:ext uri="{FF2B5EF4-FFF2-40B4-BE49-F238E27FC236}">
                <a16:creationId xmlns:a16="http://schemas.microsoft.com/office/drawing/2014/main" id="{A15A0DF5-2745-40D3-AEA6-4B3436D50331}"/>
              </a:ext>
            </a:extLst>
          </p:cNvPr>
          <p:cNvPicPr>
            <a:picLocks noChangeAspect="1"/>
          </p:cNvPicPr>
          <p:nvPr/>
        </p:nvPicPr>
        <p:blipFill rotWithShape="1">
          <a:blip r:embed="rId3">
            <a:extLst>
              <a:ext uri="{28A0092B-C50C-407E-A947-70E740481C1C}">
                <a14:useLocalDpi xmlns:a14="http://schemas.microsoft.com/office/drawing/2010/main" val="0"/>
              </a:ext>
            </a:extLst>
          </a:blip>
          <a:srcRect t="324" r="-1" b="27154"/>
          <a:stretch/>
        </p:blipFill>
        <p:spPr>
          <a:xfrm>
            <a:off x="643467" y="3509433"/>
            <a:ext cx="4010830" cy="2705099"/>
          </a:xfrm>
          <a:prstGeom prst="rect">
            <a:avLst/>
          </a:prstGeom>
        </p:spPr>
      </p:pic>
      <p:pic>
        <p:nvPicPr>
          <p:cNvPr id="7" name="Picture 6" descr="A group of people standing in a room&#10;&#10;Description automatically generated">
            <a:extLst>
              <a:ext uri="{FF2B5EF4-FFF2-40B4-BE49-F238E27FC236}">
                <a16:creationId xmlns:a16="http://schemas.microsoft.com/office/drawing/2014/main" id="{1859E217-B574-4F0D-9D5F-D665C4330D62}"/>
              </a:ext>
            </a:extLst>
          </p:cNvPr>
          <p:cNvPicPr>
            <a:picLocks noChangeAspect="1"/>
          </p:cNvPicPr>
          <p:nvPr/>
        </p:nvPicPr>
        <p:blipFill rotWithShape="1">
          <a:blip r:embed="rId4">
            <a:extLst>
              <a:ext uri="{28A0092B-C50C-407E-A947-70E740481C1C}">
                <a14:useLocalDpi xmlns:a14="http://schemas.microsoft.com/office/drawing/2010/main" val="0"/>
              </a:ext>
            </a:extLst>
          </a:blip>
          <a:srcRect l="10003" r="8684" b="-1"/>
          <a:stretch/>
        </p:blipFill>
        <p:spPr>
          <a:xfrm>
            <a:off x="4812633" y="643467"/>
            <a:ext cx="6735900" cy="5571066"/>
          </a:xfrm>
          <a:prstGeom prst="rect">
            <a:avLst/>
          </a:prstGeom>
        </p:spPr>
      </p:pic>
    </p:spTree>
    <p:extLst>
      <p:ext uri="{BB962C8B-B14F-4D97-AF65-F5344CB8AC3E}">
        <p14:creationId xmlns:p14="http://schemas.microsoft.com/office/powerpoint/2010/main" val="166290174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a:extLst>
              <a:ext uri="{FF2B5EF4-FFF2-40B4-BE49-F238E27FC236}">
                <a16:creationId xmlns:a16="http://schemas.microsoft.com/office/drawing/2014/main" id="{95DF4AB3-590E-47DC-AA06-09EFF9B7A6FD}"/>
              </a:ext>
            </a:extLst>
          </p:cNvPr>
          <p:cNvSpPr>
            <a:spLocks noGrp="1"/>
          </p:cNvSpPr>
          <p:nvPr>
            <p:ph type="title"/>
          </p:nvPr>
        </p:nvSpPr>
        <p:spPr/>
        <p:txBody>
          <a:bodyPr/>
          <a:lstStyle/>
          <a:p>
            <a:pPr eaLnBrk="1" hangingPunct="1"/>
            <a:r>
              <a:rPr lang="en-US" altLang="en-US"/>
              <a:t>But what do they do? What is the game AI?</a:t>
            </a:r>
          </a:p>
        </p:txBody>
      </p:sp>
      <p:sp>
        <p:nvSpPr>
          <p:cNvPr id="3" name="Content Placeholder 2">
            <a:extLst>
              <a:ext uri="{FF2B5EF4-FFF2-40B4-BE49-F238E27FC236}">
                <a16:creationId xmlns:a16="http://schemas.microsoft.com/office/drawing/2014/main" id="{E819746A-6C4F-4507-8098-4AF06E6399A5}"/>
              </a:ext>
            </a:extLst>
          </p:cNvPr>
          <p:cNvSpPr>
            <a:spLocks noGrp="1"/>
          </p:cNvSpPr>
          <p:nvPr>
            <p:ph idx="1"/>
          </p:nvPr>
        </p:nvSpPr>
        <p:spPr>
          <a:xfrm>
            <a:off x="3706813" y="1812925"/>
            <a:ext cx="7646987" cy="4351338"/>
          </a:xfrm>
        </p:spPr>
        <p:txBody>
          <a:bodyPr/>
          <a:lstStyle/>
          <a:p>
            <a:pPr marL="0" indent="0" eaLnBrk="1" hangingPunct="1">
              <a:lnSpc>
                <a:spcPct val="80000"/>
              </a:lnSpc>
              <a:buFont typeface="Arial" panose="020B0604020202020204" pitchFamily="34" charset="0"/>
              <a:buNone/>
            </a:pPr>
            <a:r>
              <a:rPr lang="en-US" altLang="en-US" sz="2400" b="1"/>
              <a:t>Sense</a:t>
            </a:r>
          </a:p>
          <a:p>
            <a:pPr marL="457200" lvl="1" indent="0" eaLnBrk="1" hangingPunct="1">
              <a:lnSpc>
                <a:spcPct val="80000"/>
              </a:lnSpc>
              <a:buFont typeface="Arial" panose="020B0604020202020204" pitchFamily="34" charset="0"/>
              <a:buNone/>
            </a:pPr>
            <a:r>
              <a:rPr lang="en-US" altLang="en-US" sz="2000"/>
              <a:t>See and hear (in the moment)</a:t>
            </a:r>
          </a:p>
          <a:p>
            <a:pPr marL="457200" lvl="1" indent="0" eaLnBrk="1" hangingPunct="1">
              <a:lnSpc>
                <a:spcPct val="80000"/>
              </a:lnSpc>
              <a:buFont typeface="Arial" panose="020B0604020202020204" pitchFamily="34" charset="0"/>
              <a:buNone/>
            </a:pPr>
            <a:r>
              <a:rPr lang="en-US" altLang="en-US" sz="2000"/>
              <a:t>Remember info</a:t>
            </a:r>
          </a:p>
          <a:p>
            <a:pPr marL="457200" lvl="1" indent="0" eaLnBrk="1" hangingPunct="1">
              <a:lnSpc>
                <a:spcPct val="80000"/>
              </a:lnSpc>
              <a:buFont typeface="Arial" panose="020B0604020202020204" pitchFamily="34" charset="0"/>
              <a:buNone/>
            </a:pPr>
            <a:r>
              <a:rPr lang="en-US" altLang="en-US" sz="2000"/>
              <a:t>Current state (hurt, tired, hungry, angry, scared)</a:t>
            </a:r>
          </a:p>
          <a:p>
            <a:pPr marL="0" indent="0" eaLnBrk="1" hangingPunct="1">
              <a:lnSpc>
                <a:spcPct val="80000"/>
              </a:lnSpc>
              <a:buFont typeface="Arial" panose="020B0604020202020204" pitchFamily="34" charset="0"/>
              <a:buNone/>
            </a:pPr>
            <a:r>
              <a:rPr lang="en-US" altLang="en-US" sz="2400" b="1"/>
              <a:t>Think</a:t>
            </a:r>
          </a:p>
          <a:p>
            <a:pPr marL="457200" lvl="1" indent="0" eaLnBrk="1" hangingPunct="1">
              <a:lnSpc>
                <a:spcPct val="80000"/>
              </a:lnSpc>
              <a:buFont typeface="Arial" panose="020B0604020202020204" pitchFamily="34" charset="0"/>
              <a:buNone/>
            </a:pPr>
            <a:r>
              <a:rPr lang="en-US" altLang="en-US" sz="2000"/>
              <a:t>Intelligent decisions (choose best option/move)</a:t>
            </a:r>
          </a:p>
          <a:p>
            <a:pPr marL="457200" lvl="1" indent="0" eaLnBrk="1" hangingPunct="1">
              <a:lnSpc>
                <a:spcPct val="80000"/>
              </a:lnSpc>
              <a:buFont typeface="Arial" panose="020B0604020202020204" pitchFamily="34" charset="0"/>
              <a:buNone/>
            </a:pPr>
            <a:r>
              <a:rPr lang="en-US" altLang="en-US" sz="2000"/>
              <a:t>Learning and adaptation</a:t>
            </a:r>
          </a:p>
          <a:p>
            <a:pPr marL="0" indent="0" eaLnBrk="1" hangingPunct="1">
              <a:lnSpc>
                <a:spcPct val="80000"/>
              </a:lnSpc>
              <a:buFont typeface="Arial" panose="020B0604020202020204" pitchFamily="34" charset="0"/>
              <a:buNone/>
            </a:pPr>
            <a:r>
              <a:rPr lang="en-US" altLang="en-US" sz="2400" b="1"/>
              <a:t>Act</a:t>
            </a:r>
          </a:p>
          <a:p>
            <a:pPr marL="457200" lvl="1" indent="0" eaLnBrk="1" hangingPunct="1">
              <a:lnSpc>
                <a:spcPct val="80000"/>
              </a:lnSpc>
              <a:buFont typeface="Arial" panose="020B0604020202020204" pitchFamily="34" charset="0"/>
              <a:buNone/>
            </a:pPr>
            <a:r>
              <a:rPr lang="en-US" altLang="en-US" sz="2000"/>
              <a:t>Manipulate objects</a:t>
            </a:r>
          </a:p>
          <a:p>
            <a:pPr marL="457200" lvl="1" indent="0" eaLnBrk="1" hangingPunct="1">
              <a:lnSpc>
                <a:spcPct val="80000"/>
              </a:lnSpc>
              <a:buFont typeface="Arial" panose="020B0604020202020204" pitchFamily="34" charset="0"/>
              <a:buNone/>
            </a:pPr>
            <a:r>
              <a:rPr lang="en-US" altLang="en-US" sz="2000"/>
              <a:t>Manipulate body</a:t>
            </a:r>
          </a:p>
          <a:p>
            <a:pPr lvl="2" eaLnBrk="1" hangingPunct="1">
              <a:lnSpc>
                <a:spcPct val="80000"/>
              </a:lnSpc>
            </a:pPr>
            <a:r>
              <a:rPr lang="en-US" altLang="en-US" sz="1800"/>
              <a:t>Reactive and planned movement</a:t>
            </a:r>
          </a:p>
          <a:p>
            <a:pPr lvl="2" eaLnBrk="1" hangingPunct="1">
              <a:lnSpc>
                <a:spcPct val="80000"/>
              </a:lnSpc>
            </a:pPr>
            <a:r>
              <a:rPr lang="en-US" altLang="en-US" sz="1800"/>
              <a:t>Complex animation</a:t>
            </a:r>
          </a:p>
          <a:p>
            <a:pPr lvl="2" eaLnBrk="1" hangingPunct="1">
              <a:lnSpc>
                <a:spcPct val="80000"/>
              </a:lnSpc>
            </a:pPr>
            <a:r>
              <a:rPr lang="en-US" altLang="en-US" sz="1800"/>
              <a:t>Verbal or gestures</a:t>
            </a:r>
            <a:endParaRPr lang="en-US" altLang="en-US"/>
          </a:p>
        </p:txBody>
      </p:sp>
      <p:sp>
        <p:nvSpPr>
          <p:cNvPr id="4" name="TextBox 3">
            <a:extLst>
              <a:ext uri="{FF2B5EF4-FFF2-40B4-BE49-F238E27FC236}">
                <a16:creationId xmlns:a16="http://schemas.microsoft.com/office/drawing/2014/main" id="{31889E12-4A48-49F9-A6B2-6D7F6FE130AA}"/>
              </a:ext>
            </a:extLst>
          </p:cNvPr>
          <p:cNvSpPr txBox="1">
            <a:spLocks noChangeArrowheads="1"/>
          </p:cNvSpPr>
          <p:nvPr/>
        </p:nvSpPr>
        <p:spPr bwMode="auto">
          <a:xfrm>
            <a:off x="1208882" y="4866427"/>
            <a:ext cx="20574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altLang="en-US" sz="3200" b="1" i="0" u="none" strike="noStrike" kern="1200" cap="none" spc="0" normalizeH="0" baseline="0" noProof="0" dirty="0">
                <a:ln>
                  <a:noFill/>
                </a:ln>
                <a:solidFill>
                  <a:srgbClr val="4472C4"/>
                </a:solidFill>
                <a:effectLst/>
                <a:uLnTx/>
                <a:uFillTx/>
                <a:latin typeface="Calibri" panose="020F0502020204030204" pitchFamily="34" charset="0"/>
                <a:ea typeface="+mn-ea"/>
                <a:cs typeface="+mn-cs"/>
              </a:rPr>
              <a:t>“Behavior”</a:t>
            </a:r>
          </a:p>
        </p:txBody>
      </p:sp>
      <p:sp>
        <p:nvSpPr>
          <p:cNvPr id="5" name="Left Brace 4">
            <a:extLst>
              <a:ext uri="{FF2B5EF4-FFF2-40B4-BE49-F238E27FC236}">
                <a16:creationId xmlns:a16="http://schemas.microsoft.com/office/drawing/2014/main" id="{BA3F0C82-2719-4E17-9FDC-1E5809B9DA60}"/>
              </a:ext>
            </a:extLst>
          </p:cNvPr>
          <p:cNvSpPr/>
          <p:nvPr/>
        </p:nvSpPr>
        <p:spPr>
          <a:xfrm>
            <a:off x="3306763" y="4243388"/>
            <a:ext cx="319087" cy="1830278"/>
          </a:xfrm>
          <a:prstGeom prst="leftBrace">
            <a:avLst/>
          </a:prstGeom>
          <a:ln>
            <a:solidFill>
              <a:schemeClr val="accent1"/>
            </a:solidFill>
          </a:ln>
        </p:spPr>
        <p:style>
          <a:lnRef idx="3">
            <a:schemeClr val="dk1"/>
          </a:lnRef>
          <a:fillRef idx="0">
            <a:schemeClr val="dk1"/>
          </a:fillRef>
          <a:effectRef idx="2">
            <a:schemeClr val="dk1"/>
          </a:effectRef>
          <a:fontRef idx="minor">
            <a:schemeClr val="tx1"/>
          </a:fontRef>
        </p:style>
        <p:txBody>
          <a:bodyPr anchor="ct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4472C4"/>
              </a:solidFill>
              <a:effectLst/>
              <a:uLnTx/>
              <a:uFillTx/>
              <a:latin typeface="Calibri" panose="020F0502020204030204"/>
              <a:ea typeface="+mn-ea"/>
              <a:cs typeface="+mn-cs"/>
            </a:endParaRPr>
          </a:p>
        </p:txBody>
      </p:sp>
      <p:graphicFrame>
        <p:nvGraphicFramePr>
          <p:cNvPr id="2" name="Object 1">
            <a:extLst>
              <a:ext uri="{FF2B5EF4-FFF2-40B4-BE49-F238E27FC236}">
                <a16:creationId xmlns:a16="http://schemas.microsoft.com/office/drawing/2014/main" id="{88A13B84-2392-A406-638D-A744AFD5BFB6}"/>
              </a:ext>
            </a:extLst>
          </p:cNvPr>
          <p:cNvGraphicFramePr>
            <a:graphicFrameLocks noChangeAspect="1"/>
          </p:cNvGraphicFramePr>
          <p:nvPr>
            <p:extLst>
              <p:ext uri="{D42A27DB-BD31-4B8C-83A1-F6EECF244321}">
                <p14:modId xmlns:p14="http://schemas.microsoft.com/office/powerpoint/2010/main" val="1930900385"/>
              </p:ext>
            </p:extLst>
          </p:nvPr>
        </p:nvGraphicFramePr>
        <p:xfrm>
          <a:off x="8950692" y="4603627"/>
          <a:ext cx="2998554" cy="1948798"/>
        </p:xfrm>
        <a:graphic>
          <a:graphicData uri="http://schemas.openxmlformats.org/presentationml/2006/ole">
            <mc:AlternateContent xmlns:mc="http://schemas.openxmlformats.org/markup-compatibility/2006">
              <mc:Choice xmlns:v="urn:schemas-microsoft-com:vml" Requires="v">
                <p:oleObj r:id="rId2" imgW="6348960" imgH="4126680" progId="">
                  <p:embed/>
                </p:oleObj>
              </mc:Choice>
              <mc:Fallback>
                <p:oleObj r:id="rId2" imgW="6348960" imgH="4126680" progId="">
                  <p:embed/>
                  <p:pic>
                    <p:nvPicPr>
                      <p:cNvPr id="5" name="Object 4">
                        <a:extLst>
                          <a:ext uri="{FF2B5EF4-FFF2-40B4-BE49-F238E27FC236}">
                            <a16:creationId xmlns:a16="http://schemas.microsoft.com/office/drawing/2014/main" id="{7B6A13EE-574A-493C-9368-4323B483994E}"/>
                          </a:ext>
                        </a:extLst>
                      </p:cNvPr>
                      <p:cNvPicPr/>
                      <p:nvPr/>
                    </p:nvPicPr>
                    <p:blipFill>
                      <a:blip r:embed="rId3"/>
                      <a:stretch>
                        <a:fillRect/>
                      </a:stretch>
                    </p:blipFill>
                    <p:spPr>
                      <a:xfrm>
                        <a:off x="8950692" y="4603627"/>
                        <a:ext cx="2998554" cy="1948798"/>
                      </a:xfrm>
                      <a:prstGeom prst="rect">
                        <a:avLst/>
                      </a:prstGeom>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fade">
                                      <p:cBhvr>
                                        <p:cTn id="35" dur="500"/>
                                        <p:tgtEl>
                                          <p:spTgt spid="3">
                                            <p:txEl>
                                              <p:pRg st="8" end="8"/>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
                                            <p:txEl>
                                              <p:pRg st="9" end="9"/>
                                            </p:txEl>
                                          </p:spTgt>
                                        </p:tgtEl>
                                        <p:attrNameLst>
                                          <p:attrName>style.visibility</p:attrName>
                                        </p:attrNameLst>
                                      </p:cBhvr>
                                      <p:to>
                                        <p:strVal val="visible"/>
                                      </p:to>
                                    </p:set>
                                    <p:animEffect transition="in" filter="fade">
                                      <p:cBhvr>
                                        <p:cTn id="38" dur="500"/>
                                        <p:tgtEl>
                                          <p:spTgt spid="3">
                                            <p:txEl>
                                              <p:pRg st="9" end="9"/>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
                                            <p:txEl>
                                              <p:pRg st="10" end="10"/>
                                            </p:txEl>
                                          </p:spTgt>
                                        </p:tgtEl>
                                        <p:attrNameLst>
                                          <p:attrName>style.visibility</p:attrName>
                                        </p:attrNameLst>
                                      </p:cBhvr>
                                      <p:to>
                                        <p:strVal val="visible"/>
                                      </p:to>
                                    </p:set>
                                    <p:animEffect transition="in" filter="fade">
                                      <p:cBhvr>
                                        <p:cTn id="41" dur="500"/>
                                        <p:tgtEl>
                                          <p:spTgt spid="3">
                                            <p:txEl>
                                              <p:pRg st="10" end="10"/>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
                                            <p:txEl>
                                              <p:pRg st="11" end="11"/>
                                            </p:txEl>
                                          </p:spTgt>
                                        </p:tgtEl>
                                        <p:attrNameLst>
                                          <p:attrName>style.visibility</p:attrName>
                                        </p:attrNameLst>
                                      </p:cBhvr>
                                      <p:to>
                                        <p:strVal val="visible"/>
                                      </p:to>
                                    </p:set>
                                    <p:animEffect transition="in" filter="fade">
                                      <p:cBhvr>
                                        <p:cTn id="44" dur="500"/>
                                        <p:tgtEl>
                                          <p:spTgt spid="3">
                                            <p:txEl>
                                              <p:pRg st="11" end="11"/>
                                            </p:tx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
                                            <p:txEl>
                                              <p:pRg st="12" end="12"/>
                                            </p:txEl>
                                          </p:spTgt>
                                        </p:tgtEl>
                                        <p:attrNameLst>
                                          <p:attrName>style.visibility</p:attrName>
                                        </p:attrNameLst>
                                      </p:cBhvr>
                                      <p:to>
                                        <p:strVal val="visible"/>
                                      </p:to>
                                    </p:set>
                                    <p:animEffect transition="in" filter="fade">
                                      <p:cBhvr>
                                        <p:cTn id="47" dur="500"/>
                                        <p:tgtEl>
                                          <p:spTgt spid="3">
                                            <p:txEl>
                                              <p:pRg st="12" end="12"/>
                                            </p:txEl>
                                          </p:spTgt>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10" presetClass="entr" presetSubtype="0" fill="hold" nodeType="clickEffect">
                                  <p:stCondLst>
                                    <p:cond delay="0"/>
                                  </p:stCondLst>
                                  <p:childTnLst>
                                    <p:set>
                                      <p:cBhvr>
                                        <p:cTn id="51" dur="1" fill="hold">
                                          <p:stCondLst>
                                            <p:cond delay="0"/>
                                          </p:stCondLst>
                                        </p:cTn>
                                        <p:tgtEl>
                                          <p:spTgt spid="2"/>
                                        </p:tgtEl>
                                        <p:attrNameLst>
                                          <p:attrName>style.visibility</p:attrName>
                                        </p:attrNameLst>
                                      </p:cBhvr>
                                      <p:to>
                                        <p:strVal val="visible"/>
                                      </p:to>
                                    </p:set>
                                    <p:animEffect transition="in" filter="fade">
                                      <p:cBhvr>
                                        <p:cTn id="52" dur="500"/>
                                        <p:tgtEl>
                                          <p:spTgt spid="2"/>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4"/>
                                        </p:tgtEl>
                                        <p:attrNameLst>
                                          <p:attrName>style.visibility</p:attrName>
                                        </p:attrNameLst>
                                      </p:cBhvr>
                                      <p:to>
                                        <p:strVal val="visible"/>
                                      </p:to>
                                    </p:set>
                                    <p:animEffect transition="in" filter="fade">
                                      <p:cBhvr>
                                        <p:cTn id="57" dur="500"/>
                                        <p:tgtEl>
                                          <p:spTgt spid="4"/>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5"/>
                                        </p:tgtEl>
                                        <p:attrNameLst>
                                          <p:attrName>style.visibility</p:attrName>
                                        </p:attrNameLst>
                                      </p:cBhvr>
                                      <p:to>
                                        <p:strVal val="visible"/>
                                      </p:to>
                                    </p:set>
                                    <p:animEffect transition="in" filter="fade">
                                      <p:cBhvr>
                                        <p:cTn id="6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p:bldP spid="5"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a:extLst>
              <a:ext uri="{FF2B5EF4-FFF2-40B4-BE49-F238E27FC236}">
                <a16:creationId xmlns:a16="http://schemas.microsoft.com/office/drawing/2014/main" id="{A43B9010-0088-43F6-97CC-964D04F8FABD}"/>
              </a:ext>
            </a:extLst>
          </p:cNvPr>
          <p:cNvSpPr>
            <a:spLocks noGrp="1"/>
          </p:cNvSpPr>
          <p:nvPr>
            <p:ph type="title"/>
          </p:nvPr>
        </p:nvSpPr>
        <p:spPr>
          <a:xfrm>
            <a:off x="244475" y="2127250"/>
            <a:ext cx="11726863" cy="2343150"/>
          </a:xfrm>
        </p:spPr>
        <p:txBody>
          <a:bodyPr/>
          <a:lstStyle/>
          <a:p>
            <a:pPr algn="ctr" eaLnBrk="1" hangingPunct="1"/>
            <a:r>
              <a:rPr lang="en-US" altLang="en-US" sz="8000" b="1"/>
              <a:t>Let's push our understanding of game AI</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http://img2.meristation.com/files/imagenes/juegos/pc/strategy/real-time/starcraft_ii_heart_of_the_swarm/5._recall_protoss.jpg">
            <a:extLst>
              <a:ext uri="{FF2B5EF4-FFF2-40B4-BE49-F238E27FC236}">
                <a16:creationId xmlns:a16="http://schemas.microsoft.com/office/drawing/2014/main" id="{07A885B7-7A2F-4095-A618-19C7F4E8E5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3563" y="333375"/>
            <a:ext cx="8440737" cy="527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a:extLst>
              <a:ext uri="{FF2B5EF4-FFF2-40B4-BE49-F238E27FC236}">
                <a16:creationId xmlns:a16="http://schemas.microsoft.com/office/drawing/2014/main" id="{EB51438A-C5D2-43D7-B567-34E7FF77BC80}"/>
              </a:ext>
            </a:extLst>
          </p:cNvPr>
          <p:cNvSpPr>
            <a:spLocks noGrp="1"/>
          </p:cNvSpPr>
          <p:nvPr>
            <p:ph type="title"/>
          </p:nvPr>
        </p:nvSpPr>
        <p:spPr>
          <a:xfrm>
            <a:off x="692150" y="5532438"/>
            <a:ext cx="10515600" cy="1325562"/>
          </a:xfrm>
        </p:spPr>
        <p:txBody>
          <a:bodyPr/>
          <a:lstStyle/>
          <a:p>
            <a:pPr algn="ctr" eaLnBrk="1" hangingPunct="1">
              <a:defRPr/>
            </a:pPr>
            <a:r>
              <a:rPr lang="en-US" altLang="en-US" b="1" dirty="0">
                <a:latin typeface="+mn-lt"/>
              </a:rPr>
              <a:t>NPC strategy in an RTS?</a:t>
            </a:r>
            <a:endParaRPr lang="en-US" b="1" dirty="0">
              <a:latin typeface="+mn-lt"/>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http://img2.meristation.com/files/imagenes/juegos/pc/strategy/real-time/starcraft_ii_heart_of_the_swarm/5._recall_protoss.jpg">
            <a:extLst>
              <a:ext uri="{FF2B5EF4-FFF2-40B4-BE49-F238E27FC236}">
                <a16:creationId xmlns:a16="http://schemas.microsoft.com/office/drawing/2014/main" id="{BFAA5073-8113-4937-9D7D-BEABBE8D5E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3563" y="333375"/>
            <a:ext cx="8440737" cy="527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a:extLst>
              <a:ext uri="{FF2B5EF4-FFF2-40B4-BE49-F238E27FC236}">
                <a16:creationId xmlns:a16="http://schemas.microsoft.com/office/drawing/2014/main" id="{2870B4F0-A8E1-4228-B655-68B6BFDD2877}"/>
              </a:ext>
            </a:extLst>
          </p:cNvPr>
          <p:cNvSpPr>
            <a:spLocks noGrp="1"/>
          </p:cNvSpPr>
          <p:nvPr>
            <p:ph type="title"/>
          </p:nvPr>
        </p:nvSpPr>
        <p:spPr>
          <a:xfrm>
            <a:off x="692150" y="5532438"/>
            <a:ext cx="10515600" cy="1325562"/>
          </a:xfrm>
        </p:spPr>
        <p:txBody>
          <a:bodyPr/>
          <a:lstStyle/>
          <a:p>
            <a:pPr algn="ctr" eaLnBrk="1" hangingPunct="1">
              <a:defRPr/>
            </a:pPr>
            <a:r>
              <a:rPr lang="en-US" altLang="en-US" b="1" dirty="0">
                <a:latin typeface="+mn-lt"/>
              </a:rPr>
              <a:t>Choosing a random strategy?</a:t>
            </a:r>
            <a:endParaRPr lang="en-US" b="1" dirty="0">
              <a:latin typeface="+mn-lt"/>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http://img2.meristation.com/files/imagenes/juegos/pc/strategy/real-time/starcraft_ii_heart_of_the_swarm/5._recall_protoss.jpg">
            <a:extLst>
              <a:ext uri="{FF2B5EF4-FFF2-40B4-BE49-F238E27FC236}">
                <a16:creationId xmlns:a16="http://schemas.microsoft.com/office/drawing/2014/main" id="{0196C03F-158B-45E4-84F1-DCEA5E5D83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3563" y="333375"/>
            <a:ext cx="8440737" cy="527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a:extLst>
              <a:ext uri="{FF2B5EF4-FFF2-40B4-BE49-F238E27FC236}">
                <a16:creationId xmlns:a16="http://schemas.microsoft.com/office/drawing/2014/main" id="{DB11E577-93CA-4100-944D-D13AACF49719}"/>
              </a:ext>
            </a:extLst>
          </p:cNvPr>
          <p:cNvSpPr>
            <a:spLocks noGrp="1"/>
          </p:cNvSpPr>
          <p:nvPr>
            <p:ph type="title"/>
          </p:nvPr>
        </p:nvSpPr>
        <p:spPr>
          <a:xfrm>
            <a:off x="850900" y="5532438"/>
            <a:ext cx="10515600" cy="1325562"/>
          </a:xfrm>
        </p:spPr>
        <p:txBody>
          <a:bodyPr/>
          <a:lstStyle/>
          <a:p>
            <a:pPr algn="ctr" eaLnBrk="1" hangingPunct="1">
              <a:defRPr/>
            </a:pPr>
            <a:r>
              <a:rPr lang="en-US" altLang="en-US" b="1" dirty="0">
                <a:latin typeface="+mn-lt"/>
              </a:rPr>
              <a:t>What if the strategy is always the same?</a:t>
            </a:r>
            <a:endParaRPr lang="en-US" b="1" dirty="0">
              <a:latin typeface="+mn-lt"/>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http://img2.meristation.com/files/imagenes/juegos/pc/strategy/real-time/starcraft_ii_heart_of_the_swarm/5._recall_protoss.jpg">
            <a:extLst>
              <a:ext uri="{FF2B5EF4-FFF2-40B4-BE49-F238E27FC236}">
                <a16:creationId xmlns:a16="http://schemas.microsoft.com/office/drawing/2014/main" id="{3D8AE7C7-AB35-474D-91B2-D8586953DC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3563" y="333375"/>
            <a:ext cx="8440737" cy="527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a:extLst>
              <a:ext uri="{FF2B5EF4-FFF2-40B4-BE49-F238E27FC236}">
                <a16:creationId xmlns:a16="http://schemas.microsoft.com/office/drawing/2014/main" id="{BE399A75-1750-447D-ACA0-B5B921356719}"/>
              </a:ext>
            </a:extLst>
          </p:cNvPr>
          <p:cNvSpPr>
            <a:spLocks noGrp="1"/>
          </p:cNvSpPr>
          <p:nvPr>
            <p:ph type="title"/>
          </p:nvPr>
        </p:nvSpPr>
        <p:spPr>
          <a:xfrm>
            <a:off x="850900" y="5532438"/>
            <a:ext cx="10515600" cy="1325562"/>
          </a:xfrm>
        </p:spPr>
        <p:txBody>
          <a:bodyPr/>
          <a:lstStyle/>
          <a:p>
            <a:pPr algn="ctr" eaLnBrk="1" hangingPunct="1">
              <a:defRPr/>
            </a:pPr>
            <a:r>
              <a:rPr lang="en-US" altLang="en-US" b="1" dirty="0">
                <a:latin typeface="+mn-lt"/>
              </a:rPr>
              <a:t>What if the strategy is a script?</a:t>
            </a:r>
            <a:endParaRPr lang="en-US" b="1" dirty="0">
              <a:latin typeface="+mn-lt"/>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http://img2.meristation.com/files/imagenes/juegos/pc/strategy/real-time/starcraft_ii_heart_of_the_swarm/5._recall_protoss.jpg">
            <a:extLst>
              <a:ext uri="{FF2B5EF4-FFF2-40B4-BE49-F238E27FC236}">
                <a16:creationId xmlns:a16="http://schemas.microsoft.com/office/drawing/2014/main" id="{D01BB829-8778-42BA-9C82-B461E4DB8C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3563" y="333375"/>
            <a:ext cx="8440737" cy="527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a:extLst>
              <a:ext uri="{FF2B5EF4-FFF2-40B4-BE49-F238E27FC236}">
                <a16:creationId xmlns:a16="http://schemas.microsoft.com/office/drawing/2014/main" id="{217565B7-0541-436C-97E0-320A2AC31FA2}"/>
              </a:ext>
            </a:extLst>
          </p:cNvPr>
          <p:cNvSpPr>
            <a:spLocks noGrp="1"/>
          </p:cNvSpPr>
          <p:nvPr>
            <p:ph type="title"/>
          </p:nvPr>
        </p:nvSpPr>
        <p:spPr>
          <a:xfrm>
            <a:off x="850900" y="5532438"/>
            <a:ext cx="10515600" cy="1325562"/>
          </a:xfrm>
        </p:spPr>
        <p:txBody>
          <a:bodyPr/>
          <a:lstStyle/>
          <a:p>
            <a:pPr algn="ctr" eaLnBrk="1" hangingPunct="1">
              <a:defRPr/>
            </a:pPr>
            <a:r>
              <a:rPr lang="en-US" altLang="en-US" b="1" dirty="0">
                <a:latin typeface="+mn-lt"/>
              </a:rPr>
              <a:t>What if the strategy script is non-branching?</a:t>
            </a:r>
            <a:endParaRPr lang="en-US" b="1" dirty="0">
              <a:latin typeface="+mn-lt"/>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a:extLst>
              <a:ext uri="{FF2B5EF4-FFF2-40B4-BE49-F238E27FC236}">
                <a16:creationId xmlns:a16="http://schemas.microsoft.com/office/drawing/2014/main" id="{C11D67DE-2CDF-4298-B8DF-DF907D141127}"/>
              </a:ext>
            </a:extLst>
          </p:cNvPr>
          <p:cNvSpPr>
            <a:spLocks noGrp="1"/>
          </p:cNvSpPr>
          <p:nvPr>
            <p:ph type="title"/>
          </p:nvPr>
        </p:nvSpPr>
        <p:spPr/>
        <p:txBody>
          <a:bodyPr/>
          <a:lstStyle/>
          <a:p>
            <a:pPr eaLnBrk="1" hangingPunct="1"/>
            <a:r>
              <a:rPr lang="en-US" altLang="en-US"/>
              <a:t>What is considered game AI?</a:t>
            </a:r>
            <a:br>
              <a:rPr lang="en-US" altLang="en-US"/>
            </a:br>
            <a:r>
              <a:rPr lang="en-US" altLang="en-US"/>
              <a:t>Do these things matter?</a:t>
            </a:r>
          </a:p>
        </p:txBody>
      </p:sp>
      <p:sp>
        <p:nvSpPr>
          <p:cNvPr id="3" name="Content Placeholder 2">
            <a:extLst>
              <a:ext uri="{FF2B5EF4-FFF2-40B4-BE49-F238E27FC236}">
                <a16:creationId xmlns:a16="http://schemas.microsoft.com/office/drawing/2014/main" id="{3AE6A4E2-90F7-4DBB-8955-1688EBFC12AD}"/>
              </a:ext>
            </a:extLst>
          </p:cNvPr>
          <p:cNvSpPr>
            <a:spLocks noGrp="1"/>
          </p:cNvSpPr>
          <p:nvPr>
            <p:ph idx="1"/>
          </p:nvPr>
        </p:nvSpPr>
        <p:spPr>
          <a:xfrm>
            <a:off x="3032125" y="1825625"/>
            <a:ext cx="8653463" cy="4351338"/>
          </a:xfrm>
        </p:spPr>
        <p:txBody>
          <a:bodyPr/>
          <a:lstStyle/>
          <a:p>
            <a:pPr marL="0" indent="0" eaLnBrk="1" hangingPunct="1">
              <a:buFont typeface="Arial" panose="020B0604020202020204" pitchFamily="34" charset="0"/>
              <a:buNone/>
              <a:defRPr/>
            </a:pPr>
            <a:endParaRPr lang="en-US" altLang="en-US" dirty="0"/>
          </a:p>
          <a:p>
            <a:pPr marL="0" indent="0" eaLnBrk="1" hangingPunct="1">
              <a:buFont typeface="Arial" panose="020B0604020202020204" pitchFamily="34" charset="0"/>
              <a:buNone/>
              <a:defRPr/>
            </a:pPr>
            <a:endParaRPr lang="en-US" altLang="en-US" dirty="0"/>
          </a:p>
          <a:p>
            <a:pPr marL="0" indent="0" eaLnBrk="1" hangingPunct="1">
              <a:buFont typeface="Arial" panose="020B0604020202020204" pitchFamily="34" charset="0"/>
              <a:buNone/>
              <a:defRPr/>
            </a:pPr>
            <a:r>
              <a:rPr lang="en-US" altLang="en-US" sz="3200" b="1" dirty="0"/>
              <a:t>Deterministic vs Random</a:t>
            </a:r>
          </a:p>
          <a:p>
            <a:pPr marL="457200" lvl="1" indent="0" eaLnBrk="1" hangingPunct="1">
              <a:buFont typeface="Arial" panose="020B0604020202020204" pitchFamily="34" charset="0"/>
              <a:buNone/>
              <a:defRPr/>
            </a:pPr>
            <a:r>
              <a:rPr lang="en-US" altLang="en-US" sz="2800" dirty="0"/>
              <a:t>Picking a random move?</a:t>
            </a:r>
          </a:p>
          <a:p>
            <a:pPr eaLnBrk="1" hangingPunct="1">
              <a:defRPr/>
            </a:pPr>
            <a:endParaRPr lang="en-US" altLang="en-US" sz="3200" dirty="0"/>
          </a:p>
          <a:p>
            <a:pPr marL="0" indent="0" eaLnBrk="1" hangingPunct="1">
              <a:buFont typeface="Arial" panose="020B0604020202020204" pitchFamily="34" charset="0"/>
              <a:buNone/>
              <a:defRPr/>
            </a:pPr>
            <a:r>
              <a:rPr lang="en-US" altLang="en-US" sz="3200" b="1" dirty="0"/>
              <a:t>Reactive vs Non-reactive</a:t>
            </a:r>
          </a:p>
          <a:p>
            <a:pPr marL="457200" lvl="1" indent="0" eaLnBrk="1" hangingPunct="1">
              <a:buFont typeface="Arial" panose="020B0604020202020204" pitchFamily="34" charset="0"/>
              <a:buNone/>
              <a:defRPr/>
            </a:pPr>
            <a:r>
              <a:rPr lang="en-US" altLang="en-US" sz="2800" dirty="0"/>
              <a:t>Ignoring the player and always doing the same thing?</a:t>
            </a:r>
          </a:p>
          <a:p>
            <a:pPr eaLnBrk="1" hangingPunct="1">
              <a:defRPr/>
            </a:pP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fade">
                                      <p:cBhvr>
                                        <p:cTn id="10" dur="500"/>
                                        <p:tgtEl>
                                          <p:spTgt spid="3">
                                            <p:txEl>
                                              <p:pRg st="3" end="3"/>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animEffect transition="in" filter="fade">
                                      <p:cBhvr>
                                        <p:cTn id="15" dur="500"/>
                                        <p:tgtEl>
                                          <p:spTgt spid="3">
                                            <p:txEl>
                                              <p:pRg st="5" end="5"/>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6" end="6"/>
                                            </p:txEl>
                                          </p:spTgt>
                                        </p:tgtEl>
                                        <p:attrNameLst>
                                          <p:attrName>style.visibility</p:attrName>
                                        </p:attrNameLst>
                                      </p:cBhvr>
                                      <p:to>
                                        <p:strVal val="visible"/>
                                      </p:to>
                                    </p:set>
                                    <p:animEffect transition="in" filter="fade">
                                      <p:cBhvr>
                                        <p:cTn id="18"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C51CF9-8A19-4EE5-9971-596C88A3DA88}"/>
              </a:ext>
            </a:extLst>
          </p:cNvPr>
          <p:cNvSpPr>
            <a:spLocks noGrp="1"/>
          </p:cNvSpPr>
          <p:nvPr>
            <p:ph type="title"/>
          </p:nvPr>
        </p:nvSpPr>
        <p:spPr>
          <a:xfrm>
            <a:off x="850900" y="5532438"/>
            <a:ext cx="10515600" cy="1325562"/>
          </a:xfrm>
        </p:spPr>
        <p:txBody>
          <a:bodyPr/>
          <a:lstStyle/>
          <a:p>
            <a:pPr algn="ctr" eaLnBrk="1" hangingPunct="1">
              <a:defRPr/>
            </a:pPr>
            <a:r>
              <a:rPr lang="en-US" altLang="en-US" b="1" dirty="0">
                <a:latin typeface="+mn-lt"/>
              </a:rPr>
              <a:t>Finding a path through a dungeon?</a:t>
            </a:r>
            <a:endParaRPr lang="en-US" b="1" dirty="0">
              <a:latin typeface="+mn-lt"/>
            </a:endParaRPr>
          </a:p>
        </p:txBody>
      </p:sp>
      <p:pic>
        <p:nvPicPr>
          <p:cNvPr id="14339" name="Picture 2" descr="http://cdn.gamer-network.net/2016/usgamer/Dark-Souls-3-Cathedral-04.jpg">
            <a:extLst>
              <a:ext uri="{FF2B5EF4-FFF2-40B4-BE49-F238E27FC236}">
                <a16:creationId xmlns:a16="http://schemas.microsoft.com/office/drawing/2014/main" id="{DEFF2408-C156-4883-A9D5-09850CF3BE8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9850" y="274638"/>
            <a:ext cx="9347200"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AB8D4C-EACB-448E-A3AB-2F28EE5FC397}"/>
              </a:ext>
            </a:extLst>
          </p:cNvPr>
          <p:cNvSpPr>
            <a:spLocks noGrp="1"/>
          </p:cNvSpPr>
          <p:nvPr>
            <p:ph type="title"/>
          </p:nvPr>
        </p:nvSpPr>
        <p:spPr>
          <a:xfrm>
            <a:off x="850900" y="5532438"/>
            <a:ext cx="10515600" cy="1325562"/>
          </a:xfrm>
        </p:spPr>
        <p:txBody>
          <a:bodyPr/>
          <a:lstStyle/>
          <a:p>
            <a:pPr algn="ctr" eaLnBrk="1" hangingPunct="1">
              <a:defRPr/>
            </a:pPr>
            <a:r>
              <a:rPr lang="en-US" altLang="en-US" b="1" dirty="0">
                <a:latin typeface="+mn-lt"/>
              </a:rPr>
              <a:t>Intercepting the player?</a:t>
            </a:r>
            <a:endParaRPr lang="en-US" b="1" dirty="0">
              <a:latin typeface="+mn-lt"/>
            </a:endParaRPr>
          </a:p>
        </p:txBody>
      </p:sp>
      <p:pic>
        <p:nvPicPr>
          <p:cNvPr id="15363" name="Picture 2" descr="http://cdn.gamer-network.net/2016/usgamer/Dark-Souls-3-Cathedral-04.jpg">
            <a:extLst>
              <a:ext uri="{FF2B5EF4-FFF2-40B4-BE49-F238E27FC236}">
                <a16:creationId xmlns:a16="http://schemas.microsoft.com/office/drawing/2014/main" id="{E9363FF9-E300-4AC2-9FB0-2F6A5AA2AE6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9850" y="274638"/>
            <a:ext cx="9347200"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text on a white background&#10;&#10;Description automatically generated">
            <a:extLst>
              <a:ext uri="{FF2B5EF4-FFF2-40B4-BE49-F238E27FC236}">
                <a16:creationId xmlns:a16="http://schemas.microsoft.com/office/drawing/2014/main" id="{037019A9-586A-429D-BADD-9379799D07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0348" y="0"/>
            <a:ext cx="5285742" cy="6858000"/>
          </a:xfrm>
          <a:prstGeom prst="rect">
            <a:avLst/>
          </a:prstGeom>
        </p:spPr>
      </p:pic>
      <p:pic>
        <p:nvPicPr>
          <p:cNvPr id="15362" name="Picture 2">
            <a:extLst>
              <a:ext uri="{FF2B5EF4-FFF2-40B4-BE49-F238E27FC236}">
                <a16:creationId xmlns:a16="http://schemas.microsoft.com/office/drawing/2014/main" id="{71385CEA-1093-4200-BEEF-7712F97328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38943" y="571500"/>
            <a:ext cx="2857500" cy="2857500"/>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Wii Sports - Tennis - YouTube">
            <a:extLst>
              <a:ext uri="{FF2B5EF4-FFF2-40B4-BE49-F238E27FC236}">
                <a16:creationId xmlns:a16="http://schemas.microsoft.com/office/drawing/2014/main" id="{C11DA61D-9CB6-9B0F-58E7-B5908639AF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56837" y="3821985"/>
            <a:ext cx="4155326" cy="23373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49920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6F1283-AF26-4BC3-B3B3-F737DA8574D9}"/>
              </a:ext>
            </a:extLst>
          </p:cNvPr>
          <p:cNvSpPr>
            <a:spLocks noGrp="1"/>
          </p:cNvSpPr>
          <p:nvPr>
            <p:ph type="title"/>
          </p:nvPr>
        </p:nvSpPr>
        <p:spPr>
          <a:xfrm>
            <a:off x="850900" y="5532438"/>
            <a:ext cx="10515600" cy="1325562"/>
          </a:xfrm>
        </p:spPr>
        <p:txBody>
          <a:bodyPr/>
          <a:lstStyle/>
          <a:p>
            <a:pPr algn="ctr" eaLnBrk="1" hangingPunct="1">
              <a:defRPr/>
            </a:pPr>
            <a:r>
              <a:rPr lang="en-US" altLang="en-US" b="1" dirty="0">
                <a:latin typeface="+mn-lt"/>
              </a:rPr>
              <a:t>Moving toward the player?</a:t>
            </a:r>
            <a:endParaRPr lang="en-US" b="1" dirty="0">
              <a:latin typeface="+mn-lt"/>
            </a:endParaRPr>
          </a:p>
        </p:txBody>
      </p:sp>
      <p:pic>
        <p:nvPicPr>
          <p:cNvPr id="16387" name="Picture 2" descr="http://cdn.gamer-network.net/2016/usgamer/Dark-Souls-3-Cathedral-04.jpg">
            <a:extLst>
              <a:ext uri="{FF2B5EF4-FFF2-40B4-BE49-F238E27FC236}">
                <a16:creationId xmlns:a16="http://schemas.microsoft.com/office/drawing/2014/main" id="{56BDFC7A-9106-4AD3-8E20-FC1257B41A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9850" y="274638"/>
            <a:ext cx="9347200"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DC5A9-A30E-4D83-92EB-8FF951E2E5A9}"/>
              </a:ext>
            </a:extLst>
          </p:cNvPr>
          <p:cNvSpPr>
            <a:spLocks noGrp="1"/>
          </p:cNvSpPr>
          <p:nvPr>
            <p:ph type="title"/>
          </p:nvPr>
        </p:nvSpPr>
        <p:spPr>
          <a:xfrm>
            <a:off x="850900" y="5532438"/>
            <a:ext cx="10515600" cy="1325562"/>
          </a:xfrm>
        </p:spPr>
        <p:txBody>
          <a:bodyPr/>
          <a:lstStyle/>
          <a:p>
            <a:pPr algn="ctr" eaLnBrk="1" hangingPunct="1">
              <a:defRPr/>
            </a:pPr>
            <a:r>
              <a:rPr lang="en-US" altLang="en-US" b="1" dirty="0">
                <a:latin typeface="+mn-lt"/>
              </a:rPr>
              <a:t>Selecting a “walk” or “limp” animation?</a:t>
            </a:r>
            <a:endParaRPr lang="en-US" b="1" dirty="0">
              <a:latin typeface="+mn-lt"/>
            </a:endParaRPr>
          </a:p>
        </p:txBody>
      </p:sp>
      <p:pic>
        <p:nvPicPr>
          <p:cNvPr id="17411" name="Picture 2" descr="http://cdn.gamer-network.net/2016/usgamer/Dark-Souls-3-Cathedral-04.jpg">
            <a:extLst>
              <a:ext uri="{FF2B5EF4-FFF2-40B4-BE49-F238E27FC236}">
                <a16:creationId xmlns:a16="http://schemas.microsoft.com/office/drawing/2014/main" id="{8C128929-F40C-4792-AB0F-3CFBF2B2463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9850" y="274638"/>
            <a:ext cx="9347200"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B87649-E945-4ABA-A07E-E3DDA0559C73}"/>
              </a:ext>
            </a:extLst>
          </p:cNvPr>
          <p:cNvSpPr>
            <a:spLocks noGrp="1"/>
          </p:cNvSpPr>
          <p:nvPr>
            <p:ph type="title"/>
          </p:nvPr>
        </p:nvSpPr>
        <p:spPr>
          <a:xfrm>
            <a:off x="850900" y="5532438"/>
            <a:ext cx="10515600" cy="1325562"/>
          </a:xfrm>
        </p:spPr>
        <p:txBody>
          <a:bodyPr/>
          <a:lstStyle/>
          <a:p>
            <a:pPr algn="ctr" eaLnBrk="1" hangingPunct="1">
              <a:defRPr/>
            </a:pPr>
            <a:r>
              <a:rPr lang="en-US" altLang="en-US" b="1" dirty="0">
                <a:latin typeface="+mn-lt"/>
              </a:rPr>
              <a:t>Selecting a random idle animation?</a:t>
            </a:r>
            <a:endParaRPr lang="en-US" b="1" dirty="0">
              <a:latin typeface="+mn-lt"/>
            </a:endParaRPr>
          </a:p>
        </p:txBody>
      </p:sp>
      <p:pic>
        <p:nvPicPr>
          <p:cNvPr id="18435" name="Picture 2" descr="http://cdn.gamer-network.net/2016/usgamer/Dark-Souls-3-Cathedral-04.jpg">
            <a:extLst>
              <a:ext uri="{FF2B5EF4-FFF2-40B4-BE49-F238E27FC236}">
                <a16:creationId xmlns:a16="http://schemas.microsoft.com/office/drawing/2014/main" id="{D804D51A-0BA5-40BE-8E22-06EA0FE45E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9850" y="274638"/>
            <a:ext cx="9347200"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a:extLst>
              <a:ext uri="{FF2B5EF4-FFF2-40B4-BE49-F238E27FC236}">
                <a16:creationId xmlns:a16="http://schemas.microsoft.com/office/drawing/2014/main" id="{7089E240-0A56-49DC-9326-3C0C7F8A7B99}"/>
              </a:ext>
            </a:extLst>
          </p:cNvPr>
          <p:cNvSpPr>
            <a:spLocks noGrp="1"/>
          </p:cNvSpPr>
          <p:nvPr>
            <p:ph type="title"/>
          </p:nvPr>
        </p:nvSpPr>
        <p:spPr/>
        <p:txBody>
          <a:bodyPr/>
          <a:lstStyle/>
          <a:p>
            <a:pPr eaLnBrk="1" hangingPunct="1"/>
            <a:r>
              <a:rPr lang="en-US" altLang="en-US"/>
              <a:t>What is considered game AI?</a:t>
            </a:r>
          </a:p>
        </p:txBody>
      </p:sp>
      <p:sp>
        <p:nvSpPr>
          <p:cNvPr id="3" name="Content Placeholder 2">
            <a:extLst>
              <a:ext uri="{FF2B5EF4-FFF2-40B4-BE49-F238E27FC236}">
                <a16:creationId xmlns:a16="http://schemas.microsoft.com/office/drawing/2014/main" id="{81F10407-8F5B-4DB3-8D6E-3249E8688255}"/>
              </a:ext>
            </a:extLst>
          </p:cNvPr>
          <p:cNvSpPr>
            <a:spLocks noGrp="1"/>
          </p:cNvSpPr>
          <p:nvPr>
            <p:ph idx="1"/>
          </p:nvPr>
        </p:nvSpPr>
        <p:spPr>
          <a:xfrm>
            <a:off x="3032125" y="2071688"/>
            <a:ext cx="8321675" cy="4105275"/>
          </a:xfrm>
        </p:spPr>
        <p:txBody>
          <a:bodyPr/>
          <a:lstStyle/>
          <a:p>
            <a:pPr marL="0" indent="0" eaLnBrk="1" hangingPunct="1">
              <a:buFont typeface="Arial" panose="020B0604020202020204" pitchFamily="34" charset="0"/>
              <a:buNone/>
              <a:defRPr/>
            </a:pPr>
            <a:r>
              <a:rPr lang="en-US" altLang="en-US" sz="3200" b="1" dirty="0"/>
              <a:t>Are both of these AI?</a:t>
            </a:r>
          </a:p>
          <a:p>
            <a:pPr marL="457200" lvl="1" indent="0" eaLnBrk="1" hangingPunct="1">
              <a:buFont typeface="Arial" panose="020B0604020202020204" pitchFamily="34" charset="0"/>
              <a:buNone/>
              <a:defRPr/>
            </a:pPr>
            <a:r>
              <a:rPr lang="en-US" altLang="en-US" sz="2800" dirty="0"/>
              <a:t>Complex movement</a:t>
            </a:r>
          </a:p>
          <a:p>
            <a:pPr marL="457200" lvl="1" indent="0" eaLnBrk="1" hangingPunct="1">
              <a:buFont typeface="Arial" panose="020B0604020202020204" pitchFamily="34" charset="0"/>
              <a:buNone/>
              <a:defRPr/>
            </a:pPr>
            <a:r>
              <a:rPr lang="en-US" altLang="en-US" sz="2800" dirty="0"/>
              <a:t>Simple movement</a:t>
            </a:r>
          </a:p>
          <a:p>
            <a:pPr eaLnBrk="1" hangingPunct="1">
              <a:defRPr/>
            </a:pPr>
            <a:endParaRPr lang="en-US" altLang="en-US" sz="3200" dirty="0"/>
          </a:p>
          <a:p>
            <a:pPr marL="0" indent="0" eaLnBrk="1" hangingPunct="1">
              <a:buFont typeface="Arial" panose="020B0604020202020204" pitchFamily="34" charset="0"/>
              <a:buNone/>
              <a:defRPr/>
            </a:pPr>
            <a:r>
              <a:rPr lang="en-US" altLang="en-US" sz="3200" b="1" dirty="0"/>
              <a:t>Is choosing animations AI?</a:t>
            </a:r>
          </a:p>
          <a:p>
            <a:pPr marL="457200" lvl="1" indent="0" eaLnBrk="1" hangingPunct="1">
              <a:buFont typeface="Arial" panose="020B0604020202020204" pitchFamily="34" charset="0"/>
              <a:buNone/>
              <a:defRPr/>
            </a:pPr>
            <a:r>
              <a:rPr lang="en-US" altLang="en-US" sz="2800" dirty="0"/>
              <a:t>Based on status</a:t>
            </a:r>
          </a:p>
          <a:p>
            <a:pPr marL="457200" lvl="1" indent="0" eaLnBrk="1" hangingPunct="1">
              <a:buFont typeface="Arial" panose="020B0604020202020204" pitchFamily="34" charset="0"/>
              <a:buNone/>
              <a:defRPr/>
            </a:pPr>
            <a:r>
              <a:rPr lang="en-US" altLang="en-US" sz="2800" dirty="0"/>
              <a:t>Based on movement speed</a:t>
            </a:r>
          </a:p>
          <a:p>
            <a:pPr marL="457200" lvl="1" indent="0" eaLnBrk="1" hangingPunct="1">
              <a:buFont typeface="Arial" panose="020B0604020202020204" pitchFamily="34" charset="0"/>
              <a:buNone/>
              <a:defRPr/>
            </a:pPr>
            <a:r>
              <a:rPr lang="en-US" altLang="en-US" sz="2800" dirty="0"/>
              <a:t>Based on randomness</a:t>
            </a:r>
          </a:p>
          <a:p>
            <a:pPr eaLnBrk="1" hangingPunct="1">
              <a:defRPr/>
            </a:pP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500"/>
                                        <p:tgtEl>
                                          <p:spTgt spid="3">
                                            <p:txEl>
                                              <p:pRg st="4" end="4"/>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fade">
                                      <p:cBhvr>
                                        <p:cTn id="21" dur="500"/>
                                        <p:tgtEl>
                                          <p:spTgt spid="3">
                                            <p:txEl>
                                              <p:pRg st="5" end="5"/>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fade">
                                      <p:cBhvr>
                                        <p:cTn id="24" dur="500"/>
                                        <p:tgtEl>
                                          <p:spTgt spid="3">
                                            <p:txEl>
                                              <p:pRg st="6" end="6"/>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fade">
                                      <p:cBhvr>
                                        <p:cTn id="27"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22546F-281C-415A-8C6B-D8384C91C57C}"/>
              </a:ext>
            </a:extLst>
          </p:cNvPr>
          <p:cNvSpPr>
            <a:spLocks noGrp="1"/>
          </p:cNvSpPr>
          <p:nvPr>
            <p:ph type="title"/>
          </p:nvPr>
        </p:nvSpPr>
        <p:spPr>
          <a:xfrm>
            <a:off x="850900" y="5532438"/>
            <a:ext cx="10515600" cy="1325562"/>
          </a:xfrm>
        </p:spPr>
        <p:txBody>
          <a:bodyPr/>
          <a:lstStyle/>
          <a:p>
            <a:pPr algn="ctr" eaLnBrk="1" hangingPunct="1">
              <a:defRPr/>
            </a:pPr>
            <a:r>
              <a:rPr lang="en-US" altLang="en-US" b="1" dirty="0">
                <a:latin typeface="+mn-lt"/>
              </a:rPr>
              <a:t>NPC hides from player?</a:t>
            </a:r>
            <a:endParaRPr lang="en-US" b="1" dirty="0">
              <a:latin typeface="+mn-lt"/>
            </a:endParaRPr>
          </a:p>
        </p:txBody>
      </p:sp>
      <p:pic>
        <p:nvPicPr>
          <p:cNvPr id="20483" name="Picture 2" descr="http://media.gamersnexus.net/images/stories/Reviews/Xbox/far_cry_2/bangBang.jpg">
            <a:extLst>
              <a:ext uri="{FF2B5EF4-FFF2-40B4-BE49-F238E27FC236}">
                <a16:creationId xmlns:a16="http://schemas.microsoft.com/office/drawing/2014/main" id="{C4FFD213-634C-41D6-B578-FDB75E0323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6400" y="239713"/>
            <a:ext cx="8866188" cy="5437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B11B44-78F0-405E-9C8E-B0FD629D2054}"/>
              </a:ext>
            </a:extLst>
          </p:cNvPr>
          <p:cNvSpPr>
            <a:spLocks noGrp="1"/>
          </p:cNvSpPr>
          <p:nvPr>
            <p:ph type="title"/>
          </p:nvPr>
        </p:nvSpPr>
        <p:spPr>
          <a:xfrm>
            <a:off x="850900" y="5532438"/>
            <a:ext cx="10515600" cy="1325562"/>
          </a:xfrm>
        </p:spPr>
        <p:txBody>
          <a:bodyPr/>
          <a:lstStyle/>
          <a:p>
            <a:pPr algn="ctr" eaLnBrk="1" hangingPunct="1">
              <a:defRPr/>
            </a:pPr>
            <a:r>
              <a:rPr lang="en-US" altLang="en-US" b="1" dirty="0">
                <a:latin typeface="+mn-lt"/>
              </a:rPr>
              <a:t>NPC sees player? (line-of-sight test)</a:t>
            </a:r>
            <a:endParaRPr lang="en-US" b="1" dirty="0">
              <a:latin typeface="+mn-lt"/>
            </a:endParaRPr>
          </a:p>
        </p:txBody>
      </p:sp>
      <p:pic>
        <p:nvPicPr>
          <p:cNvPr id="21507" name="Picture 2" descr="http://media.gamersnexus.net/images/stories/Reviews/Xbox/far_cry_2/bangBang.jpg">
            <a:extLst>
              <a:ext uri="{FF2B5EF4-FFF2-40B4-BE49-F238E27FC236}">
                <a16:creationId xmlns:a16="http://schemas.microsoft.com/office/drawing/2014/main" id="{79C8356A-59E5-4078-88F5-92543714A12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6400" y="239713"/>
            <a:ext cx="8866188" cy="5437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44D1EE-18B9-4585-A3F0-94420D4D9E27}"/>
              </a:ext>
            </a:extLst>
          </p:cNvPr>
          <p:cNvSpPr>
            <a:spLocks noGrp="1"/>
          </p:cNvSpPr>
          <p:nvPr>
            <p:ph type="title"/>
          </p:nvPr>
        </p:nvSpPr>
        <p:spPr>
          <a:xfrm>
            <a:off x="850900" y="5532438"/>
            <a:ext cx="10515600" cy="1325562"/>
          </a:xfrm>
        </p:spPr>
        <p:txBody>
          <a:bodyPr/>
          <a:lstStyle/>
          <a:p>
            <a:pPr algn="ctr" eaLnBrk="1" hangingPunct="1">
              <a:defRPr/>
            </a:pPr>
            <a:r>
              <a:rPr lang="en-US" altLang="en-US" b="1" dirty="0">
                <a:latin typeface="+mn-lt"/>
              </a:rPr>
              <a:t>NPC retreats? (single "if" statement)</a:t>
            </a:r>
            <a:endParaRPr lang="en-US" b="1" dirty="0">
              <a:latin typeface="+mn-lt"/>
            </a:endParaRPr>
          </a:p>
        </p:txBody>
      </p:sp>
      <p:pic>
        <p:nvPicPr>
          <p:cNvPr id="23555" name="Picture 2" descr="http://media.gamersnexus.net/images/stories/Reviews/Xbox/far_cry_2/bangBang.jpg">
            <a:extLst>
              <a:ext uri="{FF2B5EF4-FFF2-40B4-BE49-F238E27FC236}">
                <a16:creationId xmlns:a16="http://schemas.microsoft.com/office/drawing/2014/main" id="{AD84740A-E97B-44A9-B42B-6873F08DB1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6400" y="239713"/>
            <a:ext cx="8866188" cy="5437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a:extLst>
              <a:ext uri="{FF2B5EF4-FFF2-40B4-BE49-F238E27FC236}">
                <a16:creationId xmlns:a16="http://schemas.microsoft.com/office/drawing/2014/main" id="{7A475620-A90A-4B2A-9E20-A007387ED262}"/>
              </a:ext>
            </a:extLst>
          </p:cNvPr>
          <p:cNvSpPr>
            <a:spLocks noGrp="1"/>
          </p:cNvSpPr>
          <p:nvPr>
            <p:ph type="title"/>
          </p:nvPr>
        </p:nvSpPr>
        <p:spPr/>
        <p:txBody>
          <a:bodyPr/>
          <a:lstStyle/>
          <a:p>
            <a:pPr eaLnBrk="1" hangingPunct="1"/>
            <a:r>
              <a:rPr lang="en-US" altLang="en-US"/>
              <a:t>What is considered game AI?</a:t>
            </a:r>
          </a:p>
        </p:txBody>
      </p:sp>
      <p:sp>
        <p:nvSpPr>
          <p:cNvPr id="3" name="Content Placeholder 2">
            <a:extLst>
              <a:ext uri="{FF2B5EF4-FFF2-40B4-BE49-F238E27FC236}">
                <a16:creationId xmlns:a16="http://schemas.microsoft.com/office/drawing/2014/main" id="{D0364DA0-2AD5-43BC-A7AB-CB08CADC4497}"/>
              </a:ext>
            </a:extLst>
          </p:cNvPr>
          <p:cNvSpPr>
            <a:spLocks noGrp="1"/>
          </p:cNvSpPr>
          <p:nvPr>
            <p:ph idx="1"/>
          </p:nvPr>
        </p:nvSpPr>
        <p:spPr>
          <a:xfrm>
            <a:off x="2424113" y="2009775"/>
            <a:ext cx="9498012" cy="4167188"/>
          </a:xfrm>
        </p:spPr>
        <p:txBody>
          <a:bodyPr/>
          <a:lstStyle/>
          <a:p>
            <a:pPr marL="0" indent="0" eaLnBrk="1" hangingPunct="1">
              <a:buFont typeface="Arial" panose="020B0604020202020204" pitchFamily="34" charset="0"/>
              <a:buNone/>
              <a:defRPr/>
            </a:pPr>
            <a:r>
              <a:rPr lang="en-US" altLang="en-US" sz="3200" b="1" dirty="0"/>
              <a:t>Are collision tests AI?</a:t>
            </a:r>
          </a:p>
          <a:p>
            <a:pPr marL="457200" lvl="1" indent="0" eaLnBrk="1" hangingPunct="1">
              <a:buFont typeface="Arial" panose="020B0604020202020204" pitchFamily="34" charset="0"/>
              <a:buNone/>
              <a:defRPr/>
            </a:pPr>
            <a:r>
              <a:rPr lang="en-US" altLang="en-US" sz="2800" dirty="0"/>
              <a:t>Line-of-sight</a:t>
            </a:r>
          </a:p>
          <a:p>
            <a:pPr marL="457200" lvl="1" indent="0" eaLnBrk="1" hangingPunct="1">
              <a:buFont typeface="Arial" panose="020B0604020202020204" pitchFamily="34" charset="0"/>
              <a:buNone/>
              <a:defRPr/>
            </a:pPr>
            <a:r>
              <a:rPr lang="en-US" altLang="en-US" sz="2800" dirty="0"/>
              <a:t>Isn't this the physics engine?</a:t>
            </a:r>
          </a:p>
          <a:p>
            <a:pPr eaLnBrk="1" hangingPunct="1">
              <a:defRPr/>
            </a:pPr>
            <a:endParaRPr lang="en-US" altLang="en-US" sz="3200" dirty="0"/>
          </a:p>
          <a:p>
            <a:pPr marL="0" indent="0" eaLnBrk="1" hangingPunct="1">
              <a:buFont typeface="Arial" panose="020B0604020202020204" pitchFamily="34" charset="0"/>
              <a:buNone/>
              <a:defRPr/>
            </a:pPr>
            <a:r>
              <a:rPr lang="en-US" altLang="en-US" sz="3200" b="1" dirty="0"/>
              <a:t>Is looking up the player’s location “sensing”?</a:t>
            </a:r>
          </a:p>
          <a:p>
            <a:pPr eaLnBrk="1" hangingPunct="1">
              <a:defRPr/>
            </a:pPr>
            <a:endParaRPr lang="en-US" altLang="en-US" sz="3200" dirty="0"/>
          </a:p>
          <a:p>
            <a:pPr marL="0" indent="0" eaLnBrk="1" hangingPunct="1">
              <a:buFont typeface="Arial" panose="020B0604020202020204" pitchFamily="34" charset="0"/>
              <a:buNone/>
              <a:defRPr/>
            </a:pPr>
            <a:r>
              <a:rPr lang="en-US" altLang="en-US" sz="3200" b="1" dirty="0"/>
              <a:t>Is a single "if" statement AI?</a:t>
            </a:r>
          </a:p>
          <a:p>
            <a:pPr lvl="1" eaLnBrk="1" hangingPunct="1">
              <a:buFont typeface="Arial" panose="020B0604020202020204" pitchFamily="34" charset="0"/>
              <a:buNone/>
              <a:defRPr/>
            </a:pPr>
            <a:r>
              <a:rPr lang="en-US" altLang="en-US" sz="2800" dirty="0"/>
              <a:t>	</a:t>
            </a:r>
            <a:r>
              <a:rPr lang="en-US" altLang="en-US" sz="2800" dirty="0">
                <a:latin typeface="Consolas" panose="020B0609020204030204" pitchFamily="49" charset="0"/>
              </a:rPr>
              <a:t>if( health &lt; 10 ) { Runaway(); }</a:t>
            </a:r>
            <a:endParaRPr lang="en-US" altLang="en-US" dirty="0">
              <a:latin typeface="Consolas" panose="020B0609020204030204" pitchFamily="49"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500"/>
                                        <p:tgtEl>
                                          <p:spTgt spid="3">
                                            <p:txEl>
                                              <p:pRg st="4" end="4"/>
                                            </p:txEl>
                                          </p:spTgt>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animEffect transition="in" filter="fade">
                                      <p:cBhvr>
                                        <p:cTn id="23" dur="500"/>
                                        <p:tgtEl>
                                          <p:spTgt spid="3">
                                            <p:txEl>
                                              <p:pRg st="6" end="6"/>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7" end="7"/>
                                            </p:txEl>
                                          </p:spTgt>
                                        </p:tgtEl>
                                        <p:attrNameLst>
                                          <p:attrName>style.visibility</p:attrName>
                                        </p:attrNameLst>
                                      </p:cBhvr>
                                      <p:to>
                                        <p:strVal val="visible"/>
                                      </p:to>
                                    </p:set>
                                    <p:animEffect transition="in" filter="fade">
                                      <p:cBhvr>
                                        <p:cTn id="26"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a:extLst>
              <a:ext uri="{FF2B5EF4-FFF2-40B4-BE49-F238E27FC236}">
                <a16:creationId xmlns:a16="http://schemas.microsoft.com/office/drawing/2014/main" id="{0D1C9800-F1A8-444A-AB42-B36B456C64B6}"/>
              </a:ext>
            </a:extLst>
          </p:cNvPr>
          <p:cNvSpPr>
            <a:spLocks noGrp="1"/>
          </p:cNvSpPr>
          <p:nvPr>
            <p:ph type="title"/>
          </p:nvPr>
        </p:nvSpPr>
        <p:spPr/>
        <p:txBody>
          <a:bodyPr/>
          <a:lstStyle/>
          <a:p>
            <a:pPr eaLnBrk="1" hangingPunct="1"/>
            <a:r>
              <a:rPr lang="en-US" altLang="en-US"/>
              <a:t>In-class activity</a:t>
            </a:r>
          </a:p>
        </p:txBody>
      </p:sp>
      <p:sp>
        <p:nvSpPr>
          <p:cNvPr id="25603" name="Content Placeholder 2">
            <a:extLst>
              <a:ext uri="{FF2B5EF4-FFF2-40B4-BE49-F238E27FC236}">
                <a16:creationId xmlns:a16="http://schemas.microsoft.com/office/drawing/2014/main" id="{5C5DAE3B-DE90-4B38-9364-78E332204903}"/>
              </a:ext>
            </a:extLst>
          </p:cNvPr>
          <p:cNvSpPr>
            <a:spLocks noGrp="1"/>
          </p:cNvSpPr>
          <p:nvPr>
            <p:ph idx="1"/>
          </p:nvPr>
        </p:nvSpPr>
        <p:spPr>
          <a:xfrm>
            <a:off x="838200" y="3032125"/>
            <a:ext cx="11026775" cy="3144838"/>
          </a:xfrm>
        </p:spPr>
        <p:txBody>
          <a:bodyPr/>
          <a:lstStyle/>
          <a:p>
            <a:pPr marL="742950" indent="-742950" eaLnBrk="1" hangingPunct="1">
              <a:buFont typeface="Arial" panose="020B0604020202020204" pitchFamily="34" charset="0"/>
              <a:buAutoNum type="arabicPeriod"/>
            </a:pPr>
            <a:r>
              <a:rPr lang="en-US" altLang="en-US" sz="4000"/>
              <a:t>Write down your own definition of “Game AI”</a:t>
            </a:r>
          </a:p>
          <a:p>
            <a:pPr marL="742950" indent="-742950" eaLnBrk="1" hangingPunct="1">
              <a:buFont typeface="Arial" panose="020B0604020202020204" pitchFamily="34" charset="0"/>
              <a:buAutoNum type="arabicPeriod"/>
            </a:pPr>
            <a:r>
              <a:rPr lang="en-US" altLang="en-US" sz="4000"/>
              <a:t>Write down a modified definition (second pass)</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874B63-99CD-4245-9609-B287E5765379}"/>
              </a:ext>
            </a:extLst>
          </p:cNvPr>
          <p:cNvSpPr>
            <a:spLocks noGrp="1"/>
          </p:cNvSpPr>
          <p:nvPr>
            <p:ph type="title"/>
          </p:nvPr>
        </p:nvSpPr>
        <p:spPr>
          <a:xfrm>
            <a:off x="850900" y="5532438"/>
            <a:ext cx="10515600" cy="1325562"/>
          </a:xfrm>
        </p:spPr>
        <p:txBody>
          <a:bodyPr/>
          <a:lstStyle/>
          <a:p>
            <a:pPr algn="ctr" eaLnBrk="1" hangingPunct="1">
              <a:defRPr/>
            </a:pPr>
            <a:r>
              <a:rPr lang="en-US" altLang="en-US" b="1" dirty="0">
                <a:latin typeface="+mn-lt"/>
              </a:rPr>
              <a:t>Is an interactive story game AI?</a:t>
            </a:r>
            <a:endParaRPr lang="en-US" b="1" dirty="0">
              <a:latin typeface="+mn-lt"/>
            </a:endParaRPr>
          </a:p>
        </p:txBody>
      </p:sp>
      <p:pic>
        <p:nvPicPr>
          <p:cNvPr id="26627" name="Picture 2" descr="facade_1-709585">
            <a:extLst>
              <a:ext uri="{FF2B5EF4-FFF2-40B4-BE49-F238E27FC236}">
                <a16:creationId xmlns:a16="http://schemas.microsoft.com/office/drawing/2014/main" id="{15491725-82D9-4B0E-A4B3-C9504C6496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66988" y="219075"/>
            <a:ext cx="7085012" cy="5313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B60AC60-4773-120E-4282-478260257F23}"/>
              </a:ext>
            </a:extLst>
          </p:cNvPr>
          <p:cNvPicPr>
            <a:picLocks noChangeAspect="1"/>
          </p:cNvPicPr>
          <p:nvPr/>
        </p:nvPicPr>
        <p:blipFill>
          <a:blip r:embed="rId2"/>
          <a:stretch>
            <a:fillRect/>
          </a:stretch>
        </p:blipFill>
        <p:spPr>
          <a:xfrm>
            <a:off x="1471911" y="441789"/>
            <a:ext cx="4204133" cy="5702157"/>
          </a:xfrm>
          <a:prstGeom prst="rect">
            <a:avLst/>
          </a:prstGeom>
        </p:spPr>
      </p:pic>
      <p:pic>
        <p:nvPicPr>
          <p:cNvPr id="1032" name="Picture 8" descr="Amazon.com: Wii Music : Video Games">
            <a:extLst>
              <a:ext uri="{FF2B5EF4-FFF2-40B4-BE49-F238E27FC236}">
                <a16:creationId xmlns:a16="http://schemas.microsoft.com/office/drawing/2014/main" id="{85CBE245-D680-FB2B-B9A5-E604211F66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45771" y="1047750"/>
            <a:ext cx="3381375" cy="4762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945003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73FF30-C589-4EF1-BF6C-26744C268BF8}"/>
              </a:ext>
            </a:extLst>
          </p:cNvPr>
          <p:cNvSpPr>
            <a:spLocks noGrp="1"/>
          </p:cNvSpPr>
          <p:nvPr>
            <p:ph type="title"/>
          </p:nvPr>
        </p:nvSpPr>
        <p:spPr>
          <a:xfrm>
            <a:off x="850900" y="5532438"/>
            <a:ext cx="10515600" cy="1325562"/>
          </a:xfrm>
        </p:spPr>
        <p:txBody>
          <a:bodyPr/>
          <a:lstStyle/>
          <a:p>
            <a:pPr algn="ctr" eaLnBrk="1" hangingPunct="1">
              <a:defRPr/>
            </a:pPr>
            <a:r>
              <a:rPr lang="en-US" altLang="en-US" b="1" dirty="0">
                <a:latin typeface="+mn-lt"/>
              </a:rPr>
              <a:t>Auto-generated trees?</a:t>
            </a:r>
            <a:endParaRPr lang="en-US" b="1" dirty="0">
              <a:latin typeface="+mn-lt"/>
            </a:endParaRPr>
          </a:p>
        </p:txBody>
      </p:sp>
      <p:pic>
        <p:nvPicPr>
          <p:cNvPr id="27651" name="Picture 2" descr="speedtree">
            <a:extLst>
              <a:ext uri="{FF2B5EF4-FFF2-40B4-BE49-F238E27FC236}">
                <a16:creationId xmlns:a16="http://schemas.microsoft.com/office/drawing/2014/main" id="{F5FE54FC-ECE4-4598-8CDA-665EEBD453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8213" y="239713"/>
            <a:ext cx="7800975" cy="541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7FFF27-E773-45B8-80A0-BE2E20D0BB80}"/>
              </a:ext>
            </a:extLst>
          </p:cNvPr>
          <p:cNvSpPr>
            <a:spLocks noGrp="1"/>
          </p:cNvSpPr>
          <p:nvPr>
            <p:ph type="title"/>
          </p:nvPr>
        </p:nvSpPr>
        <p:spPr>
          <a:xfrm>
            <a:off x="850900" y="5532438"/>
            <a:ext cx="10515600" cy="1325562"/>
          </a:xfrm>
        </p:spPr>
        <p:txBody>
          <a:bodyPr/>
          <a:lstStyle/>
          <a:p>
            <a:pPr algn="ctr" eaLnBrk="1" hangingPunct="1">
              <a:defRPr/>
            </a:pPr>
            <a:r>
              <a:rPr lang="en-US" altLang="en-US" b="1" dirty="0">
                <a:latin typeface="+mn-lt"/>
              </a:rPr>
              <a:t>Auto-generated cities or dungeons?</a:t>
            </a:r>
            <a:endParaRPr lang="en-US" b="1" dirty="0">
              <a:latin typeface="+mn-lt"/>
            </a:endParaRPr>
          </a:p>
        </p:txBody>
      </p:sp>
      <p:pic>
        <p:nvPicPr>
          <p:cNvPr id="28675" name="Picture 2" descr="citygeneration">
            <a:extLst>
              <a:ext uri="{FF2B5EF4-FFF2-40B4-BE49-F238E27FC236}">
                <a16:creationId xmlns:a16="http://schemas.microsoft.com/office/drawing/2014/main" id="{17A665FD-DF2A-41B0-9F4F-6A6786FDA0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4525" y="206375"/>
            <a:ext cx="8389938" cy="550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677E3D-D46B-4080-B0EC-50B9DDCF91C8}"/>
              </a:ext>
            </a:extLst>
          </p:cNvPr>
          <p:cNvSpPr>
            <a:spLocks noGrp="1"/>
          </p:cNvSpPr>
          <p:nvPr>
            <p:ph type="title"/>
          </p:nvPr>
        </p:nvSpPr>
        <p:spPr>
          <a:xfrm>
            <a:off x="850900" y="5532438"/>
            <a:ext cx="10515600" cy="1325562"/>
          </a:xfrm>
        </p:spPr>
        <p:txBody>
          <a:bodyPr/>
          <a:lstStyle/>
          <a:p>
            <a:pPr algn="ctr" eaLnBrk="1" hangingPunct="1">
              <a:defRPr/>
            </a:pPr>
            <a:r>
              <a:rPr lang="en-US" altLang="en-US" b="1" dirty="0">
                <a:latin typeface="+mn-lt"/>
              </a:rPr>
              <a:t>Auto-generated with a PRNG?</a:t>
            </a:r>
            <a:endParaRPr lang="en-US" b="1" dirty="0">
              <a:latin typeface="+mn-lt"/>
            </a:endParaRPr>
          </a:p>
        </p:txBody>
      </p:sp>
      <p:pic>
        <p:nvPicPr>
          <p:cNvPr id="29699" name="Picture 4" descr="city3">
            <a:extLst>
              <a:ext uri="{FF2B5EF4-FFF2-40B4-BE49-F238E27FC236}">
                <a16:creationId xmlns:a16="http://schemas.microsoft.com/office/drawing/2014/main" id="{31660B22-D928-43E0-BD3D-5FB96553B4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46263" y="279400"/>
            <a:ext cx="8526462" cy="5329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a:extLst>
              <a:ext uri="{FF2B5EF4-FFF2-40B4-BE49-F238E27FC236}">
                <a16:creationId xmlns:a16="http://schemas.microsoft.com/office/drawing/2014/main" id="{9311700C-051E-41A4-BDFB-B10F69C3D753}"/>
              </a:ext>
            </a:extLst>
          </p:cNvPr>
          <p:cNvSpPr>
            <a:spLocks noGrp="1"/>
          </p:cNvSpPr>
          <p:nvPr>
            <p:ph type="title"/>
          </p:nvPr>
        </p:nvSpPr>
        <p:spPr/>
        <p:txBody>
          <a:bodyPr/>
          <a:lstStyle/>
          <a:p>
            <a:pPr eaLnBrk="1" hangingPunct="1"/>
            <a:r>
              <a:rPr lang="en-US" altLang="en-US"/>
              <a:t>What is considered game AI?</a:t>
            </a:r>
          </a:p>
        </p:txBody>
      </p:sp>
      <p:sp>
        <p:nvSpPr>
          <p:cNvPr id="3" name="Content Placeholder 2">
            <a:extLst>
              <a:ext uri="{FF2B5EF4-FFF2-40B4-BE49-F238E27FC236}">
                <a16:creationId xmlns:a16="http://schemas.microsoft.com/office/drawing/2014/main" id="{9C9BBDEC-0E72-4E7F-9639-14A6C32B7670}"/>
              </a:ext>
            </a:extLst>
          </p:cNvPr>
          <p:cNvSpPr>
            <a:spLocks noGrp="1"/>
          </p:cNvSpPr>
          <p:nvPr>
            <p:ph idx="1"/>
          </p:nvPr>
        </p:nvSpPr>
        <p:spPr>
          <a:xfrm>
            <a:off x="2541588" y="1606550"/>
            <a:ext cx="9380537" cy="4570413"/>
          </a:xfrm>
        </p:spPr>
        <p:txBody>
          <a:bodyPr/>
          <a:lstStyle/>
          <a:p>
            <a:pPr marL="0" indent="0" eaLnBrk="1" hangingPunct="1">
              <a:buFont typeface="Arial" panose="020B0604020202020204" pitchFamily="34" charset="0"/>
              <a:buNone/>
              <a:defRPr/>
            </a:pPr>
            <a:r>
              <a:rPr lang="en-US" altLang="en-US" sz="3200" b="1" dirty="0"/>
              <a:t>Is an interactive story AI?</a:t>
            </a:r>
          </a:p>
          <a:p>
            <a:pPr marL="457200" lvl="1" indent="0" eaLnBrk="1" hangingPunct="1">
              <a:buFont typeface="Arial" panose="020B0604020202020204" pitchFamily="34" charset="0"/>
              <a:buNone/>
              <a:defRPr/>
            </a:pPr>
            <a:r>
              <a:rPr lang="en-US" altLang="en-US" sz="2800" dirty="0"/>
              <a:t>Who’s writing the story?</a:t>
            </a:r>
          </a:p>
          <a:p>
            <a:pPr lvl="1" eaLnBrk="1" hangingPunct="1">
              <a:defRPr/>
            </a:pPr>
            <a:endParaRPr lang="en-US" altLang="en-US" sz="2800" dirty="0"/>
          </a:p>
          <a:p>
            <a:pPr marL="0" indent="0" eaLnBrk="1" hangingPunct="1">
              <a:buFont typeface="Arial" panose="020B0604020202020204" pitchFamily="34" charset="0"/>
              <a:buNone/>
              <a:defRPr/>
            </a:pPr>
            <a:r>
              <a:rPr lang="en-US" altLang="en-US" sz="3200" b="1" dirty="0"/>
              <a:t>Is an auto-generated tree/map game AI?</a:t>
            </a:r>
          </a:p>
          <a:p>
            <a:pPr marL="457200" lvl="1" indent="0" eaLnBrk="1" hangingPunct="1">
              <a:buFont typeface="Arial" panose="020B0604020202020204" pitchFamily="34" charset="0"/>
              <a:buNone/>
              <a:defRPr/>
            </a:pPr>
            <a:r>
              <a:rPr lang="en-US" altLang="en-US" sz="2800" dirty="0"/>
              <a:t>Are trees and maps really NPCs?</a:t>
            </a:r>
          </a:p>
          <a:p>
            <a:pPr marL="457200" lvl="1" indent="0" eaLnBrk="1" hangingPunct="1">
              <a:buFont typeface="Arial" panose="020B0604020202020204" pitchFamily="34" charset="0"/>
              <a:buNone/>
              <a:defRPr/>
            </a:pPr>
            <a:r>
              <a:rPr lang="en-US" altLang="en-US" sz="2800" dirty="0"/>
              <a:t>Is a tree intelligent?</a:t>
            </a:r>
          </a:p>
          <a:p>
            <a:pPr marL="457200" lvl="1" indent="0" eaLnBrk="1" hangingPunct="1">
              <a:buFont typeface="Arial" panose="020B0604020202020204" pitchFamily="34" charset="0"/>
              <a:buNone/>
              <a:defRPr/>
            </a:pPr>
            <a:r>
              <a:rPr lang="en-US" altLang="en-US" sz="2800" dirty="0"/>
              <a:t>Is the tree or map’s creator intelligent?</a:t>
            </a:r>
          </a:p>
          <a:p>
            <a:pPr marL="457200" lvl="1" indent="0" eaLnBrk="1" hangingPunct="1">
              <a:buFont typeface="Arial" panose="020B0604020202020204" pitchFamily="34" charset="0"/>
              <a:buNone/>
              <a:defRPr/>
            </a:pPr>
            <a:endParaRPr lang="en-US" altLang="en-US" sz="2800" dirty="0"/>
          </a:p>
          <a:p>
            <a:pPr marL="0" indent="0" eaLnBrk="1" hangingPunct="1">
              <a:buFont typeface="Arial" panose="020B0604020202020204" pitchFamily="34" charset="0"/>
              <a:buNone/>
              <a:defRPr/>
            </a:pPr>
            <a:r>
              <a:rPr lang="en-US" altLang="en-US" sz="3200" b="1" dirty="0"/>
              <a:t>Is inferring player intent game AI?</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500"/>
                                        <p:tgtEl>
                                          <p:spTgt spid="3">
                                            <p:txEl>
                                              <p:pRg st="4" end="4"/>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fade">
                                      <p:cBhvr>
                                        <p:cTn id="21" dur="500"/>
                                        <p:tgtEl>
                                          <p:spTgt spid="3">
                                            <p:txEl>
                                              <p:pRg st="5" end="5"/>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fade">
                                      <p:cBhvr>
                                        <p:cTn id="24" dur="500"/>
                                        <p:tgtEl>
                                          <p:spTgt spid="3">
                                            <p:txEl>
                                              <p:pRg st="6" end="6"/>
                                            </p:txEl>
                                          </p:spTgt>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animEffect transition="in" filter="fade">
                                      <p:cBhvr>
                                        <p:cTn id="29"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le 1">
            <a:extLst>
              <a:ext uri="{FF2B5EF4-FFF2-40B4-BE49-F238E27FC236}">
                <a16:creationId xmlns:a16="http://schemas.microsoft.com/office/drawing/2014/main" id="{A5C22C6E-894C-442C-B5EB-0EE3C51CC772}"/>
              </a:ext>
            </a:extLst>
          </p:cNvPr>
          <p:cNvSpPr>
            <a:spLocks noGrp="1"/>
          </p:cNvSpPr>
          <p:nvPr>
            <p:ph type="title"/>
          </p:nvPr>
        </p:nvSpPr>
        <p:spPr/>
        <p:txBody>
          <a:bodyPr/>
          <a:lstStyle/>
          <a:p>
            <a:pPr eaLnBrk="1" hangingPunct="1"/>
            <a:r>
              <a:rPr lang="en-US" altLang="en-US"/>
              <a:t>Wikipedia definition of game AI</a:t>
            </a:r>
          </a:p>
        </p:txBody>
      </p:sp>
      <p:sp>
        <p:nvSpPr>
          <p:cNvPr id="3" name="Content Placeholder 2">
            <a:extLst>
              <a:ext uri="{FF2B5EF4-FFF2-40B4-BE49-F238E27FC236}">
                <a16:creationId xmlns:a16="http://schemas.microsoft.com/office/drawing/2014/main" id="{82597B21-BAC2-4FB2-AB0C-FDE0560AC1B3}"/>
              </a:ext>
            </a:extLst>
          </p:cNvPr>
          <p:cNvSpPr>
            <a:spLocks noGrp="1"/>
          </p:cNvSpPr>
          <p:nvPr>
            <p:ph idx="1"/>
          </p:nvPr>
        </p:nvSpPr>
        <p:spPr>
          <a:xfrm>
            <a:off x="528638" y="1825625"/>
            <a:ext cx="11393487" cy="4351338"/>
          </a:xfrm>
        </p:spPr>
        <p:txBody>
          <a:bodyPr/>
          <a:lstStyle/>
          <a:p>
            <a:pPr algn="ctr" eaLnBrk="1" hangingPunct="1">
              <a:buFont typeface="Wingdings" panose="05000000000000000000" pitchFamily="2" charset="2"/>
              <a:buNone/>
            </a:pPr>
            <a:endParaRPr lang="en-US" altLang="en-US"/>
          </a:p>
          <a:p>
            <a:pPr algn="ctr" eaLnBrk="1" hangingPunct="1">
              <a:buFont typeface="Wingdings" panose="05000000000000000000" pitchFamily="2" charset="2"/>
              <a:buNone/>
            </a:pPr>
            <a:endParaRPr lang="en-US" altLang="en-US"/>
          </a:p>
          <a:p>
            <a:pPr algn="ctr" eaLnBrk="1" hangingPunct="1">
              <a:buFont typeface="Wingdings" panose="05000000000000000000" pitchFamily="2" charset="2"/>
              <a:buNone/>
            </a:pPr>
            <a:r>
              <a:rPr lang="en-US" altLang="en-US" sz="4400" b="1"/>
              <a:t>“Techniques to produce the </a:t>
            </a:r>
          </a:p>
          <a:p>
            <a:pPr algn="ctr" eaLnBrk="1" hangingPunct="1">
              <a:buFont typeface="Wingdings" panose="05000000000000000000" pitchFamily="2" charset="2"/>
              <a:buNone/>
            </a:pPr>
            <a:r>
              <a:rPr lang="en-US" altLang="en-US" sz="4400" b="1"/>
              <a:t>illusion of intelligence in</a:t>
            </a:r>
          </a:p>
          <a:p>
            <a:pPr algn="ctr" eaLnBrk="1" hangingPunct="1">
              <a:buFont typeface="Wingdings" panose="05000000000000000000" pitchFamily="2" charset="2"/>
              <a:buNone/>
            </a:pPr>
            <a:r>
              <a:rPr lang="en-US" altLang="en-US" sz="4400" b="1"/>
              <a:t>the behavior of NPCs”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fade">
                                      <p:cBhvr>
                                        <p:cTn id="10" dur="500"/>
                                        <p:tgtEl>
                                          <p:spTgt spid="3">
                                            <p:txEl>
                                              <p:pRg st="3" end="3"/>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Effect transition="in" filter="fade">
                                      <p:cBhvr>
                                        <p:cTn id="13"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1">
            <a:extLst>
              <a:ext uri="{FF2B5EF4-FFF2-40B4-BE49-F238E27FC236}">
                <a16:creationId xmlns:a16="http://schemas.microsoft.com/office/drawing/2014/main" id="{2EE4CF62-3D51-4B34-8165-80119EC00EC6}"/>
              </a:ext>
            </a:extLst>
          </p:cNvPr>
          <p:cNvSpPr>
            <a:spLocks noGrp="1"/>
          </p:cNvSpPr>
          <p:nvPr>
            <p:ph type="title"/>
          </p:nvPr>
        </p:nvSpPr>
        <p:spPr/>
        <p:txBody>
          <a:bodyPr/>
          <a:lstStyle/>
          <a:p>
            <a:pPr eaLnBrk="1" hangingPunct="1"/>
            <a:r>
              <a:rPr lang="en-US" altLang="en-US"/>
              <a:t>Extra add-on definitions</a:t>
            </a:r>
          </a:p>
        </p:txBody>
      </p:sp>
      <p:sp>
        <p:nvSpPr>
          <p:cNvPr id="3" name="Content Placeholder 2">
            <a:extLst>
              <a:ext uri="{FF2B5EF4-FFF2-40B4-BE49-F238E27FC236}">
                <a16:creationId xmlns:a16="http://schemas.microsoft.com/office/drawing/2014/main" id="{71A64CF1-E643-4059-AE52-24AA8B5480B1}"/>
              </a:ext>
            </a:extLst>
          </p:cNvPr>
          <p:cNvSpPr>
            <a:spLocks noGrp="1"/>
          </p:cNvSpPr>
          <p:nvPr>
            <p:ph idx="1"/>
          </p:nvPr>
        </p:nvSpPr>
        <p:spPr>
          <a:xfrm>
            <a:off x="528638" y="1825625"/>
            <a:ext cx="11393487" cy="4351338"/>
          </a:xfrm>
        </p:spPr>
        <p:txBody>
          <a:bodyPr/>
          <a:lstStyle/>
          <a:p>
            <a:pPr marL="0" indent="0" eaLnBrk="1" hangingPunct="1">
              <a:buFont typeface="Arial" panose="020B0604020202020204" pitchFamily="34" charset="0"/>
              <a:buNone/>
              <a:defRPr/>
            </a:pPr>
            <a:endParaRPr lang="en-US" sz="3600" dirty="0"/>
          </a:p>
          <a:p>
            <a:pPr marL="0" indent="0" eaLnBrk="1" hangingPunct="1">
              <a:buFont typeface="Arial" panose="020B0604020202020204" pitchFamily="34" charset="0"/>
              <a:buNone/>
              <a:defRPr/>
            </a:pPr>
            <a:r>
              <a:rPr lang="en-US" sz="3600" b="1" dirty="0"/>
              <a:t>Techniques to automatically generate game content</a:t>
            </a:r>
          </a:p>
          <a:p>
            <a:pPr marL="0" indent="0" eaLnBrk="1" hangingPunct="1">
              <a:buFont typeface="Arial" panose="020B0604020202020204" pitchFamily="34" charset="0"/>
              <a:buNone/>
              <a:defRPr/>
            </a:pPr>
            <a:r>
              <a:rPr lang="en-US" sz="3600" dirty="0"/>
              <a:t>	(at runtime or offline)</a:t>
            </a:r>
          </a:p>
          <a:p>
            <a:pPr marL="0" indent="0" eaLnBrk="1" hangingPunct="1">
              <a:buFont typeface="Arial" panose="020B0604020202020204" pitchFamily="34" charset="0"/>
              <a:buNone/>
              <a:defRPr/>
            </a:pPr>
            <a:endParaRPr lang="en-US" sz="3600" b="1" dirty="0"/>
          </a:p>
          <a:p>
            <a:pPr marL="0" indent="0" eaLnBrk="1" hangingPunct="1">
              <a:buFont typeface="Arial" panose="020B0604020202020204" pitchFamily="34" charset="0"/>
              <a:buNone/>
              <a:defRPr/>
            </a:pPr>
            <a:r>
              <a:rPr lang="en-US" sz="3600" b="1" dirty="0"/>
              <a:t>Techniques to detect player’s intent or what they are doing</a:t>
            </a:r>
          </a:p>
          <a:p>
            <a:pPr eaLnBrk="1" hangingPunct="1">
              <a:defRPr/>
            </a:pPr>
            <a:endParaRPr lang="en-US" sz="3600"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Effect transition="in" filter="fade">
                                      <p:cBhvr>
                                        <p:cTn id="15"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a:extLst>
              <a:ext uri="{FF2B5EF4-FFF2-40B4-BE49-F238E27FC236}">
                <a16:creationId xmlns:a16="http://schemas.microsoft.com/office/drawing/2014/main" id="{4267BF00-222C-4A24-BB72-12D1E4C16552}"/>
              </a:ext>
            </a:extLst>
          </p:cNvPr>
          <p:cNvSpPr>
            <a:spLocks noGrp="1"/>
          </p:cNvSpPr>
          <p:nvPr>
            <p:ph type="title"/>
          </p:nvPr>
        </p:nvSpPr>
        <p:spPr>
          <a:xfrm>
            <a:off x="244475" y="2127250"/>
            <a:ext cx="11726863" cy="1925638"/>
          </a:xfrm>
        </p:spPr>
        <p:txBody>
          <a:bodyPr/>
          <a:lstStyle/>
          <a:p>
            <a:pPr algn="ctr" eaLnBrk="1" hangingPunct="1"/>
            <a:r>
              <a:rPr lang="en-US" altLang="en-US" sz="8000" b="1"/>
              <a:t>Further analyze game AI</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Oval 2">
            <a:extLst>
              <a:ext uri="{FF2B5EF4-FFF2-40B4-BE49-F238E27FC236}">
                <a16:creationId xmlns:a16="http://schemas.microsoft.com/office/drawing/2014/main" id="{1B0E9CE8-FDFA-4274-BA57-1704B0CEDD90}"/>
              </a:ext>
            </a:extLst>
          </p:cNvPr>
          <p:cNvSpPr>
            <a:spLocks noChangeArrowheads="1"/>
          </p:cNvSpPr>
          <p:nvPr/>
        </p:nvSpPr>
        <p:spPr bwMode="auto">
          <a:xfrm>
            <a:off x="4281488" y="817563"/>
            <a:ext cx="4191000" cy="4191000"/>
          </a:xfrm>
          <a:prstGeom prst="ellipse">
            <a:avLst/>
          </a:prstGeom>
          <a:solidFill>
            <a:schemeClr val="bg1">
              <a:lumMod val="95000"/>
            </a:schemeClr>
          </a:solidFill>
          <a:ln w="9525">
            <a:solidFill>
              <a:srgbClr val="000000"/>
            </a:solidFill>
            <a:round/>
            <a:headEnd/>
            <a:tailEnd/>
          </a:ln>
          <a:effectLst/>
        </p:spPr>
        <p:txBody>
          <a:bodyPr wrap="none" anchor="ctr"/>
          <a:lstStyle>
            <a:lvl1pPr>
              <a:spcBef>
                <a:spcPct val="20000"/>
              </a:spcBef>
              <a:buClr>
                <a:srgbClr val="FCB400"/>
              </a:buClr>
              <a:buSzPct val="70000"/>
              <a:buFont typeface="Wingdings" panose="05000000000000000000" pitchFamily="2" charset="2"/>
              <a:buChar char="u"/>
              <a:defRPr sz="3200">
                <a:solidFill>
                  <a:srgbClr val="000000"/>
                </a:solidFill>
                <a:latin typeface="Verdana" panose="020B0604030504040204" pitchFamily="34" charset="0"/>
                <a:cs typeface="Arial" panose="020B0604020202020204" pitchFamily="34" charset="0"/>
              </a:defRPr>
            </a:lvl1pPr>
            <a:lvl2pPr marL="742950" indent="-285750">
              <a:spcBef>
                <a:spcPct val="20000"/>
              </a:spcBef>
              <a:buChar char="–"/>
              <a:defRPr sz="2800">
                <a:solidFill>
                  <a:srgbClr val="000000"/>
                </a:solidFill>
                <a:latin typeface="Verdana" panose="020B0604030504040204" pitchFamily="34" charset="0"/>
                <a:cs typeface="Arial" panose="020B0604020202020204" pitchFamily="34" charset="0"/>
              </a:defRPr>
            </a:lvl2pPr>
            <a:lvl3pPr marL="1143000" indent="-228600">
              <a:spcBef>
                <a:spcPct val="20000"/>
              </a:spcBef>
              <a:buClr>
                <a:srgbClr val="88680E"/>
              </a:buClr>
              <a:buSzPct val="70000"/>
              <a:buFont typeface="Wingdings" panose="05000000000000000000" pitchFamily="2" charset="2"/>
              <a:buChar char="u"/>
              <a:defRPr sz="2400">
                <a:solidFill>
                  <a:srgbClr val="000000"/>
                </a:solidFill>
                <a:latin typeface="Verdana" panose="020B0604030504040204" pitchFamily="34" charset="0"/>
                <a:cs typeface="Arial" panose="020B0604020202020204" pitchFamily="34" charset="0"/>
              </a:defRPr>
            </a:lvl3pPr>
            <a:lvl4pPr marL="1600200" indent="-228600">
              <a:spcBef>
                <a:spcPct val="20000"/>
              </a:spcBef>
              <a:buChar char="–"/>
              <a:defRPr sz="2000">
                <a:solidFill>
                  <a:srgbClr val="000000"/>
                </a:solidFill>
                <a:latin typeface="Verdana" panose="020B0604030504040204" pitchFamily="34" charset="0"/>
                <a:cs typeface="Arial" panose="020B0604020202020204" pitchFamily="34" charset="0"/>
              </a:defRPr>
            </a:lvl4pPr>
            <a:lvl5pPr marL="2057400" indent="-228600">
              <a:spcBef>
                <a:spcPct val="20000"/>
              </a:spcBef>
              <a:buClr>
                <a:schemeClr val="folHlink"/>
              </a:buClr>
              <a:buSzPct val="70000"/>
              <a:buFont typeface="Wingdings" panose="05000000000000000000" pitchFamily="2" charset="2"/>
              <a:buChar char="u"/>
              <a:defRPr sz="2000">
                <a:solidFill>
                  <a:srgbClr val="000000"/>
                </a:solidFill>
                <a:latin typeface="Verdana" panose="020B060403050404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70000"/>
              <a:buFont typeface="Wingdings" panose="05000000000000000000" pitchFamily="2" charset="2"/>
              <a:buChar char="u"/>
              <a:defRPr sz="2000">
                <a:solidFill>
                  <a:srgbClr val="000000"/>
                </a:solidFill>
                <a:latin typeface="Verdana" panose="020B060403050404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70000"/>
              <a:buFont typeface="Wingdings" panose="05000000000000000000" pitchFamily="2" charset="2"/>
              <a:buChar char="u"/>
              <a:defRPr sz="2000">
                <a:solidFill>
                  <a:srgbClr val="000000"/>
                </a:solidFill>
                <a:latin typeface="Verdana" panose="020B060403050404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70000"/>
              <a:buFont typeface="Wingdings" panose="05000000000000000000" pitchFamily="2" charset="2"/>
              <a:buChar char="u"/>
              <a:defRPr sz="2000">
                <a:solidFill>
                  <a:srgbClr val="000000"/>
                </a:solidFill>
                <a:latin typeface="Verdana" panose="020B060403050404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70000"/>
              <a:buFont typeface="Wingdings" panose="05000000000000000000" pitchFamily="2" charset="2"/>
              <a:buChar char="u"/>
              <a:defRPr sz="2000">
                <a:solidFill>
                  <a:srgbClr val="000000"/>
                </a:solidFill>
                <a:latin typeface="Verdana" panose="020B0604030504040204" pitchFamily="34" charset="0"/>
                <a:cs typeface="Arial" panose="020B0604020202020204" pitchFamily="34" charset="0"/>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Tahoma" panose="020B0604030504040204" pitchFamily="34" charset="0"/>
              <a:ea typeface="+mn-ea"/>
              <a:cs typeface="Arial" panose="020B0604020202020204" pitchFamily="34" charset="0"/>
            </a:endParaRPr>
          </a:p>
        </p:txBody>
      </p:sp>
      <p:sp>
        <p:nvSpPr>
          <p:cNvPr id="48" name="Oval 3">
            <a:extLst>
              <a:ext uri="{FF2B5EF4-FFF2-40B4-BE49-F238E27FC236}">
                <a16:creationId xmlns:a16="http://schemas.microsoft.com/office/drawing/2014/main" id="{9756225D-9F0B-4276-9119-B7B8D69F3D6A}"/>
              </a:ext>
            </a:extLst>
          </p:cNvPr>
          <p:cNvSpPr>
            <a:spLocks noChangeArrowheads="1"/>
          </p:cNvSpPr>
          <p:nvPr/>
        </p:nvSpPr>
        <p:spPr bwMode="auto">
          <a:xfrm>
            <a:off x="4357688" y="4246563"/>
            <a:ext cx="2209800" cy="2209800"/>
          </a:xfrm>
          <a:prstGeom prst="ellipse">
            <a:avLst/>
          </a:prstGeom>
          <a:noFill/>
          <a:ln w="9525">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Tahoma" panose="020B0604030504040204" pitchFamily="34" charset="0"/>
              <a:ea typeface="+mn-ea"/>
              <a:cs typeface="Arial" panose="020B0604020202020204" pitchFamily="34" charset="0"/>
            </a:endParaRPr>
          </a:p>
        </p:txBody>
      </p:sp>
      <p:sp>
        <p:nvSpPr>
          <p:cNvPr id="49" name="Oval 4">
            <a:extLst>
              <a:ext uri="{FF2B5EF4-FFF2-40B4-BE49-F238E27FC236}">
                <a16:creationId xmlns:a16="http://schemas.microsoft.com/office/drawing/2014/main" id="{80FD2202-6949-46D1-973D-E033794CBD57}"/>
              </a:ext>
            </a:extLst>
          </p:cNvPr>
          <p:cNvSpPr>
            <a:spLocks noChangeArrowheads="1"/>
          </p:cNvSpPr>
          <p:nvPr/>
        </p:nvSpPr>
        <p:spPr bwMode="auto">
          <a:xfrm>
            <a:off x="6262688" y="4246563"/>
            <a:ext cx="2209800" cy="2209800"/>
          </a:xfrm>
          <a:prstGeom prst="ellipse">
            <a:avLst/>
          </a:prstGeom>
          <a:noFill/>
          <a:ln w="9525">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Tahoma" panose="020B0604030504040204" pitchFamily="34" charset="0"/>
              <a:ea typeface="+mn-ea"/>
              <a:cs typeface="Arial" panose="020B0604020202020204" pitchFamily="34" charset="0"/>
            </a:endParaRPr>
          </a:p>
        </p:txBody>
      </p:sp>
      <p:sp>
        <p:nvSpPr>
          <p:cNvPr id="50" name="Text Box 5">
            <a:extLst>
              <a:ext uri="{FF2B5EF4-FFF2-40B4-BE49-F238E27FC236}">
                <a16:creationId xmlns:a16="http://schemas.microsoft.com/office/drawing/2014/main" id="{1BEA3BEF-99CB-4DE3-B5AD-BCA433BFDA97}"/>
              </a:ext>
            </a:extLst>
          </p:cNvPr>
          <p:cNvSpPr txBox="1">
            <a:spLocks noChangeArrowheads="1"/>
          </p:cNvSpPr>
          <p:nvPr/>
        </p:nvSpPr>
        <p:spPr bwMode="auto">
          <a:xfrm>
            <a:off x="4814888" y="4932363"/>
            <a:ext cx="142875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altLang="en-US" sz="2400" b="0" i="0" u="none" strike="noStrike" kern="1200" cap="none" spc="0" normalizeH="0" baseline="0" noProof="0">
                <a:ln>
                  <a:noFill/>
                </a:ln>
                <a:solidFill>
                  <a:srgbClr val="00193A"/>
                </a:solidFill>
                <a:effectLst/>
                <a:uLnTx/>
                <a:uFillTx/>
                <a:latin typeface="Times New Roman" panose="02020603050405020304" pitchFamily="18" charset="0"/>
                <a:ea typeface="+mn-ea"/>
                <a:cs typeface="Arial" panose="020B0604020202020204" pitchFamily="34" charset="0"/>
              </a:rPr>
              <a:t>Physics &amp;</a:t>
            </a:r>
          </a:p>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altLang="en-US" sz="2400" b="0" i="0" u="none" strike="noStrike" kern="1200" cap="none" spc="0" normalizeH="0" baseline="0" noProof="0">
                <a:ln>
                  <a:noFill/>
                </a:ln>
                <a:solidFill>
                  <a:srgbClr val="00193A"/>
                </a:solidFill>
                <a:effectLst/>
                <a:uLnTx/>
                <a:uFillTx/>
                <a:latin typeface="Times New Roman" panose="02020603050405020304" pitchFamily="18" charset="0"/>
                <a:ea typeface="+mn-ea"/>
                <a:cs typeface="Arial" panose="020B0604020202020204" pitchFamily="34" charset="0"/>
              </a:rPr>
              <a:t>Collision</a:t>
            </a:r>
          </a:p>
        </p:txBody>
      </p:sp>
      <p:sp>
        <p:nvSpPr>
          <p:cNvPr id="51" name="Text Box 6">
            <a:extLst>
              <a:ext uri="{FF2B5EF4-FFF2-40B4-BE49-F238E27FC236}">
                <a16:creationId xmlns:a16="http://schemas.microsoft.com/office/drawing/2014/main" id="{BCF1CC17-239B-4F86-B5C0-4BC3811CA5E2}"/>
              </a:ext>
            </a:extLst>
          </p:cNvPr>
          <p:cNvSpPr txBox="1">
            <a:spLocks noChangeArrowheads="1"/>
          </p:cNvSpPr>
          <p:nvPr/>
        </p:nvSpPr>
        <p:spPr bwMode="auto">
          <a:xfrm>
            <a:off x="6643688" y="5084763"/>
            <a:ext cx="14859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altLang="en-US" sz="2400" b="0" i="0" u="none" strike="noStrike" kern="1200" cap="none" spc="0" normalizeH="0" baseline="0" noProof="0">
                <a:ln>
                  <a:noFill/>
                </a:ln>
                <a:solidFill>
                  <a:srgbClr val="00193A"/>
                </a:solidFill>
                <a:effectLst/>
                <a:uLnTx/>
                <a:uFillTx/>
                <a:latin typeface="Times New Roman" panose="02020603050405020304" pitchFamily="18" charset="0"/>
                <a:ea typeface="+mn-ea"/>
                <a:cs typeface="Arial" panose="020B0604020202020204" pitchFamily="34" charset="0"/>
              </a:rPr>
              <a:t>Animation</a:t>
            </a:r>
          </a:p>
        </p:txBody>
      </p:sp>
      <p:sp>
        <p:nvSpPr>
          <p:cNvPr id="52" name="Oval 7">
            <a:extLst>
              <a:ext uri="{FF2B5EF4-FFF2-40B4-BE49-F238E27FC236}">
                <a16:creationId xmlns:a16="http://schemas.microsoft.com/office/drawing/2014/main" id="{EECC8E93-00AF-4BFD-9EAA-3FD0C5E63CA6}"/>
              </a:ext>
            </a:extLst>
          </p:cNvPr>
          <p:cNvSpPr>
            <a:spLocks noChangeArrowheads="1"/>
          </p:cNvSpPr>
          <p:nvPr/>
        </p:nvSpPr>
        <p:spPr bwMode="auto">
          <a:xfrm>
            <a:off x="7024688" y="2646363"/>
            <a:ext cx="2209800" cy="2209800"/>
          </a:xfrm>
          <a:prstGeom prst="ellipse">
            <a:avLst/>
          </a:prstGeom>
          <a:noFill/>
          <a:ln w="9525">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Tahoma" panose="020B0604030504040204" pitchFamily="34" charset="0"/>
              <a:ea typeface="+mn-ea"/>
              <a:cs typeface="Arial" panose="020B0604020202020204" pitchFamily="34" charset="0"/>
            </a:endParaRPr>
          </a:p>
        </p:txBody>
      </p:sp>
      <p:sp>
        <p:nvSpPr>
          <p:cNvPr id="53" name="Text Box 8">
            <a:extLst>
              <a:ext uri="{FF2B5EF4-FFF2-40B4-BE49-F238E27FC236}">
                <a16:creationId xmlns:a16="http://schemas.microsoft.com/office/drawing/2014/main" id="{A73FD7AF-010A-4E36-9477-630F0531DA61}"/>
              </a:ext>
            </a:extLst>
          </p:cNvPr>
          <p:cNvSpPr txBox="1">
            <a:spLocks noChangeArrowheads="1"/>
          </p:cNvSpPr>
          <p:nvPr/>
        </p:nvSpPr>
        <p:spPr bwMode="auto">
          <a:xfrm>
            <a:off x="2833688" y="2722563"/>
            <a:ext cx="104775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400" b="0" i="0" u="none" strike="noStrike" kern="1200" cap="none" spc="0" normalizeH="0" baseline="0" noProof="0">
                <a:ln>
                  <a:noFill/>
                </a:ln>
                <a:solidFill>
                  <a:srgbClr val="00193A"/>
                </a:solidFill>
                <a:effectLst/>
                <a:uLnTx/>
                <a:uFillTx/>
                <a:latin typeface="Times New Roman" panose="02020603050405020304" pitchFamily="18" charset="0"/>
                <a:ea typeface="+mn-ea"/>
                <a:cs typeface="Arial" panose="020B0604020202020204" pitchFamily="34" charset="0"/>
              </a:rPr>
              <a:t>Game</a:t>
            </a:r>
          </a:p>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400" b="0" i="0" u="none" strike="noStrike" kern="1200" cap="none" spc="0" normalizeH="0" baseline="0" noProof="0">
                <a:ln>
                  <a:noFill/>
                </a:ln>
                <a:solidFill>
                  <a:srgbClr val="00193A"/>
                </a:solidFill>
                <a:effectLst/>
                <a:uLnTx/>
                <a:uFillTx/>
                <a:latin typeface="Times New Roman" panose="02020603050405020304" pitchFamily="18" charset="0"/>
                <a:ea typeface="+mn-ea"/>
                <a:cs typeface="Arial" panose="020B0604020202020204" pitchFamily="34" charset="0"/>
              </a:rPr>
              <a:t>Design</a:t>
            </a:r>
          </a:p>
        </p:txBody>
      </p:sp>
      <p:sp>
        <p:nvSpPr>
          <p:cNvPr id="54" name="Oval 9">
            <a:extLst>
              <a:ext uri="{FF2B5EF4-FFF2-40B4-BE49-F238E27FC236}">
                <a16:creationId xmlns:a16="http://schemas.microsoft.com/office/drawing/2014/main" id="{6A30D0BE-5F75-48D2-9FE7-0F05AB6DA553}"/>
              </a:ext>
            </a:extLst>
          </p:cNvPr>
          <p:cNvSpPr>
            <a:spLocks noChangeArrowheads="1"/>
          </p:cNvSpPr>
          <p:nvPr/>
        </p:nvSpPr>
        <p:spPr bwMode="auto">
          <a:xfrm>
            <a:off x="1919288" y="1731963"/>
            <a:ext cx="3048000" cy="3048000"/>
          </a:xfrm>
          <a:prstGeom prst="ellipse">
            <a:avLst/>
          </a:prstGeom>
          <a:noFill/>
          <a:ln w="9525">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Tahoma" panose="020B0604030504040204" pitchFamily="34" charset="0"/>
              <a:ea typeface="+mn-ea"/>
              <a:cs typeface="Arial" panose="020B0604020202020204" pitchFamily="34" charset="0"/>
            </a:endParaRPr>
          </a:p>
        </p:txBody>
      </p:sp>
      <p:sp>
        <p:nvSpPr>
          <p:cNvPr id="55" name="Text Box 10">
            <a:extLst>
              <a:ext uri="{FF2B5EF4-FFF2-40B4-BE49-F238E27FC236}">
                <a16:creationId xmlns:a16="http://schemas.microsoft.com/office/drawing/2014/main" id="{40684FEB-2108-4781-B824-8F7B933910F4}"/>
              </a:ext>
            </a:extLst>
          </p:cNvPr>
          <p:cNvSpPr txBox="1">
            <a:spLocks noChangeArrowheads="1"/>
          </p:cNvSpPr>
          <p:nvPr/>
        </p:nvSpPr>
        <p:spPr bwMode="auto">
          <a:xfrm>
            <a:off x="5500688" y="1443038"/>
            <a:ext cx="1704975"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400" b="0" i="0" u="none" strike="noStrike" kern="1200" cap="none" spc="0" normalizeH="0" baseline="0" noProof="0">
                <a:ln>
                  <a:noFill/>
                </a:ln>
                <a:solidFill>
                  <a:srgbClr val="00193A"/>
                </a:solidFill>
                <a:effectLst/>
                <a:uLnTx/>
                <a:uFillTx/>
                <a:latin typeface="Times New Roman" panose="02020603050405020304" pitchFamily="18" charset="0"/>
                <a:ea typeface="+mn-ea"/>
                <a:cs typeface="Arial" panose="020B0604020202020204" pitchFamily="34" charset="0"/>
              </a:rPr>
              <a:t>AI</a:t>
            </a:r>
          </a:p>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400" b="0" i="0" u="none" strike="noStrike" kern="1200" cap="none" spc="0" normalizeH="0" baseline="0" noProof="0">
                <a:ln>
                  <a:noFill/>
                </a:ln>
                <a:solidFill>
                  <a:srgbClr val="00193A"/>
                </a:solidFill>
                <a:effectLst/>
                <a:uLnTx/>
                <a:uFillTx/>
                <a:latin typeface="Times New Roman" panose="02020603050405020304" pitchFamily="18" charset="0"/>
                <a:ea typeface="+mn-ea"/>
                <a:cs typeface="Arial" panose="020B0604020202020204" pitchFamily="34" charset="0"/>
              </a:rPr>
              <a:t>Architecture</a:t>
            </a:r>
          </a:p>
        </p:txBody>
      </p:sp>
      <p:sp>
        <p:nvSpPr>
          <p:cNvPr id="56" name="Text Box 11">
            <a:extLst>
              <a:ext uri="{FF2B5EF4-FFF2-40B4-BE49-F238E27FC236}">
                <a16:creationId xmlns:a16="http://schemas.microsoft.com/office/drawing/2014/main" id="{4729D27E-A1D3-4DDD-8E25-CB955FE7D0DC}"/>
              </a:ext>
            </a:extLst>
          </p:cNvPr>
          <p:cNvSpPr txBox="1">
            <a:spLocks noChangeArrowheads="1"/>
          </p:cNvSpPr>
          <p:nvPr/>
        </p:nvSpPr>
        <p:spPr bwMode="auto">
          <a:xfrm>
            <a:off x="7862888" y="1046163"/>
            <a:ext cx="1131887"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400" b="0" i="0" u="none" strike="noStrike" kern="1200" cap="none" spc="0" normalizeH="0" baseline="0" noProof="0">
                <a:ln>
                  <a:noFill/>
                </a:ln>
                <a:solidFill>
                  <a:srgbClr val="00193A"/>
                </a:solidFill>
                <a:effectLst/>
                <a:uLnTx/>
                <a:uFillTx/>
                <a:latin typeface="Times New Roman" panose="02020603050405020304" pitchFamily="18" charset="0"/>
                <a:ea typeface="+mn-ea"/>
                <a:cs typeface="Arial" panose="020B0604020202020204" pitchFamily="34" charset="0"/>
              </a:rPr>
              <a:t>Player</a:t>
            </a:r>
          </a:p>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400" b="0" i="0" u="none" strike="noStrike" kern="1200" cap="none" spc="0" normalizeH="0" baseline="0" noProof="0">
                <a:ln>
                  <a:noFill/>
                </a:ln>
                <a:solidFill>
                  <a:srgbClr val="00193A"/>
                </a:solidFill>
                <a:effectLst/>
                <a:uLnTx/>
                <a:uFillTx/>
                <a:latin typeface="Times New Roman" panose="02020603050405020304" pitchFamily="18" charset="0"/>
                <a:ea typeface="+mn-ea"/>
                <a:cs typeface="Arial" panose="020B0604020202020204" pitchFamily="34" charset="0"/>
              </a:rPr>
              <a:t>Actions</a:t>
            </a:r>
          </a:p>
        </p:txBody>
      </p:sp>
      <p:sp>
        <p:nvSpPr>
          <p:cNvPr id="57" name="Oval 12">
            <a:extLst>
              <a:ext uri="{FF2B5EF4-FFF2-40B4-BE49-F238E27FC236}">
                <a16:creationId xmlns:a16="http://schemas.microsoft.com/office/drawing/2014/main" id="{C2BD1714-58CB-46DA-8606-614D1BB2CFD0}"/>
              </a:ext>
            </a:extLst>
          </p:cNvPr>
          <p:cNvSpPr>
            <a:spLocks noChangeArrowheads="1"/>
          </p:cNvSpPr>
          <p:nvPr/>
        </p:nvSpPr>
        <p:spPr bwMode="auto">
          <a:xfrm>
            <a:off x="7405688" y="512763"/>
            <a:ext cx="1981200" cy="1981200"/>
          </a:xfrm>
          <a:prstGeom prst="ellipse">
            <a:avLst/>
          </a:prstGeom>
          <a:noFill/>
          <a:ln w="9525">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Tahoma" panose="020B0604030504040204" pitchFamily="34" charset="0"/>
              <a:ea typeface="+mn-ea"/>
              <a:cs typeface="Arial" panose="020B0604020202020204" pitchFamily="34" charset="0"/>
            </a:endParaRPr>
          </a:p>
        </p:txBody>
      </p:sp>
      <p:sp>
        <p:nvSpPr>
          <p:cNvPr id="58" name="Text Box 13">
            <a:extLst>
              <a:ext uri="{FF2B5EF4-FFF2-40B4-BE49-F238E27FC236}">
                <a16:creationId xmlns:a16="http://schemas.microsoft.com/office/drawing/2014/main" id="{D98D8090-3D6F-4FBE-8A1B-74C0967F7D3F}"/>
              </a:ext>
            </a:extLst>
          </p:cNvPr>
          <p:cNvSpPr txBox="1">
            <a:spLocks noChangeArrowheads="1"/>
          </p:cNvSpPr>
          <p:nvPr/>
        </p:nvSpPr>
        <p:spPr bwMode="auto">
          <a:xfrm>
            <a:off x="7710488" y="3484563"/>
            <a:ext cx="13001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altLang="en-US" sz="2400" b="0" i="0" u="none" strike="noStrike" kern="1200" cap="none" spc="0" normalizeH="0" baseline="0" noProof="0">
                <a:ln>
                  <a:noFill/>
                </a:ln>
                <a:solidFill>
                  <a:srgbClr val="00193A"/>
                </a:solidFill>
                <a:effectLst/>
                <a:uLnTx/>
                <a:uFillTx/>
                <a:latin typeface="Times New Roman" panose="02020603050405020304" pitchFamily="18" charset="0"/>
                <a:ea typeface="+mn-ea"/>
                <a:cs typeface="Arial" panose="020B0604020202020204" pitchFamily="34" charset="0"/>
              </a:rPr>
              <a:t>Scripting</a:t>
            </a:r>
          </a:p>
        </p:txBody>
      </p:sp>
      <p:sp>
        <p:nvSpPr>
          <p:cNvPr id="59" name="Oval 14">
            <a:extLst>
              <a:ext uri="{FF2B5EF4-FFF2-40B4-BE49-F238E27FC236}">
                <a16:creationId xmlns:a16="http://schemas.microsoft.com/office/drawing/2014/main" id="{152D448B-C9D1-442E-9940-73A995A7AB60}"/>
              </a:ext>
            </a:extLst>
          </p:cNvPr>
          <p:cNvSpPr>
            <a:spLocks noChangeArrowheads="1"/>
          </p:cNvSpPr>
          <p:nvPr/>
        </p:nvSpPr>
        <p:spPr bwMode="auto">
          <a:xfrm>
            <a:off x="5348288" y="2646363"/>
            <a:ext cx="2286000" cy="2286000"/>
          </a:xfrm>
          <a:prstGeom prst="ellipse">
            <a:avLst/>
          </a:prstGeom>
          <a:noFill/>
          <a:ln w="9525">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Tahoma" panose="020B0604030504040204" pitchFamily="34" charset="0"/>
              <a:ea typeface="+mn-ea"/>
              <a:cs typeface="Arial" panose="020B0604020202020204" pitchFamily="34" charset="0"/>
            </a:endParaRPr>
          </a:p>
        </p:txBody>
      </p:sp>
      <p:sp>
        <p:nvSpPr>
          <p:cNvPr id="60" name="Text Box 15">
            <a:extLst>
              <a:ext uri="{FF2B5EF4-FFF2-40B4-BE49-F238E27FC236}">
                <a16:creationId xmlns:a16="http://schemas.microsoft.com/office/drawing/2014/main" id="{AC0DEFCF-3B77-41EF-B050-F92DC0CE435D}"/>
              </a:ext>
            </a:extLst>
          </p:cNvPr>
          <p:cNvSpPr txBox="1">
            <a:spLocks noChangeArrowheads="1"/>
          </p:cNvSpPr>
          <p:nvPr/>
        </p:nvSpPr>
        <p:spPr bwMode="auto">
          <a:xfrm>
            <a:off x="5576888" y="3408363"/>
            <a:ext cx="18161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400" b="0" i="0" u="none" strike="noStrike" kern="1200" cap="none" spc="0" normalizeH="0" baseline="0" noProof="0">
                <a:ln>
                  <a:noFill/>
                </a:ln>
                <a:solidFill>
                  <a:srgbClr val="00193A"/>
                </a:solidFill>
                <a:effectLst/>
                <a:uLnTx/>
                <a:uFillTx/>
                <a:latin typeface="Times New Roman" panose="02020603050405020304" pitchFamily="18" charset="0"/>
                <a:ea typeface="+mn-ea"/>
                <a:cs typeface="Arial" panose="020B0604020202020204" pitchFamily="34" charset="0"/>
              </a:rPr>
              <a:t>Movement &amp;</a:t>
            </a:r>
          </a:p>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400" b="0" i="0" u="none" strike="noStrike" kern="1200" cap="none" spc="0" normalizeH="0" baseline="0" noProof="0">
                <a:ln>
                  <a:noFill/>
                </a:ln>
                <a:solidFill>
                  <a:srgbClr val="00193A"/>
                </a:solidFill>
                <a:effectLst/>
                <a:uLnTx/>
                <a:uFillTx/>
                <a:latin typeface="Times New Roman" panose="02020603050405020304" pitchFamily="18" charset="0"/>
                <a:ea typeface="+mn-ea"/>
                <a:cs typeface="Arial" panose="020B0604020202020204" pitchFamily="34" charset="0"/>
              </a:rPr>
              <a:t>Pathfinding</a:t>
            </a:r>
          </a:p>
        </p:txBody>
      </p:sp>
      <p:sp>
        <p:nvSpPr>
          <p:cNvPr id="61" name="Line 16">
            <a:extLst>
              <a:ext uri="{FF2B5EF4-FFF2-40B4-BE49-F238E27FC236}">
                <a16:creationId xmlns:a16="http://schemas.microsoft.com/office/drawing/2014/main" id="{165CF74F-118D-4B81-B416-D39B5B29898E}"/>
              </a:ext>
            </a:extLst>
          </p:cNvPr>
          <p:cNvSpPr>
            <a:spLocks noChangeShapeType="1"/>
          </p:cNvSpPr>
          <p:nvPr/>
        </p:nvSpPr>
        <p:spPr bwMode="auto">
          <a:xfrm flipV="1">
            <a:off x="3824288" y="3027363"/>
            <a:ext cx="990600" cy="76200"/>
          </a:xfrm>
          <a:prstGeom prst="line">
            <a:avLst/>
          </a:prstGeom>
          <a:noFill/>
          <a:ln w="635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mn-cs"/>
            </a:endParaRPr>
          </a:p>
        </p:txBody>
      </p:sp>
      <p:sp>
        <p:nvSpPr>
          <p:cNvPr id="62" name="Line 17">
            <a:extLst>
              <a:ext uri="{FF2B5EF4-FFF2-40B4-BE49-F238E27FC236}">
                <a16:creationId xmlns:a16="http://schemas.microsoft.com/office/drawing/2014/main" id="{B0527E38-4D16-40B6-9EEB-B25FDD185227}"/>
              </a:ext>
            </a:extLst>
          </p:cNvPr>
          <p:cNvSpPr>
            <a:spLocks noChangeShapeType="1"/>
          </p:cNvSpPr>
          <p:nvPr/>
        </p:nvSpPr>
        <p:spPr bwMode="auto">
          <a:xfrm flipV="1">
            <a:off x="5424488" y="4551363"/>
            <a:ext cx="381000" cy="457200"/>
          </a:xfrm>
          <a:prstGeom prst="line">
            <a:avLst/>
          </a:prstGeom>
          <a:noFill/>
          <a:ln w="635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mn-cs"/>
            </a:endParaRPr>
          </a:p>
        </p:txBody>
      </p:sp>
      <p:sp>
        <p:nvSpPr>
          <p:cNvPr id="63" name="Line 18">
            <a:extLst>
              <a:ext uri="{FF2B5EF4-FFF2-40B4-BE49-F238E27FC236}">
                <a16:creationId xmlns:a16="http://schemas.microsoft.com/office/drawing/2014/main" id="{0286F5BC-1192-40B3-B1B2-13AA0035CEED}"/>
              </a:ext>
            </a:extLst>
          </p:cNvPr>
          <p:cNvSpPr>
            <a:spLocks noChangeShapeType="1"/>
          </p:cNvSpPr>
          <p:nvPr/>
        </p:nvSpPr>
        <p:spPr bwMode="auto">
          <a:xfrm flipH="1" flipV="1">
            <a:off x="6948488" y="4475163"/>
            <a:ext cx="304800" cy="457200"/>
          </a:xfrm>
          <a:prstGeom prst="line">
            <a:avLst/>
          </a:prstGeom>
          <a:noFill/>
          <a:ln w="635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mn-cs"/>
            </a:endParaRPr>
          </a:p>
        </p:txBody>
      </p:sp>
      <p:sp>
        <p:nvSpPr>
          <p:cNvPr id="64" name="Line 19">
            <a:extLst>
              <a:ext uri="{FF2B5EF4-FFF2-40B4-BE49-F238E27FC236}">
                <a16:creationId xmlns:a16="http://schemas.microsoft.com/office/drawing/2014/main" id="{448B65FE-CEBD-48C5-8106-6170372E95E7}"/>
              </a:ext>
            </a:extLst>
          </p:cNvPr>
          <p:cNvSpPr>
            <a:spLocks noChangeShapeType="1"/>
          </p:cNvSpPr>
          <p:nvPr/>
        </p:nvSpPr>
        <p:spPr bwMode="auto">
          <a:xfrm flipH="1">
            <a:off x="7634288" y="1808163"/>
            <a:ext cx="304800" cy="228600"/>
          </a:xfrm>
          <a:prstGeom prst="line">
            <a:avLst/>
          </a:prstGeom>
          <a:noFill/>
          <a:ln w="635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mn-cs"/>
            </a:endParaRPr>
          </a:p>
        </p:txBody>
      </p:sp>
      <p:sp>
        <p:nvSpPr>
          <p:cNvPr id="65" name="Line 20">
            <a:extLst>
              <a:ext uri="{FF2B5EF4-FFF2-40B4-BE49-F238E27FC236}">
                <a16:creationId xmlns:a16="http://schemas.microsoft.com/office/drawing/2014/main" id="{C22938AE-4C6A-47B9-AB06-8F801DED3C1C}"/>
              </a:ext>
            </a:extLst>
          </p:cNvPr>
          <p:cNvSpPr>
            <a:spLocks noChangeShapeType="1"/>
          </p:cNvSpPr>
          <p:nvPr/>
        </p:nvSpPr>
        <p:spPr bwMode="auto">
          <a:xfrm flipH="1" flipV="1">
            <a:off x="7253288" y="3332163"/>
            <a:ext cx="457200" cy="228600"/>
          </a:xfrm>
          <a:prstGeom prst="line">
            <a:avLst/>
          </a:prstGeom>
          <a:noFill/>
          <a:ln w="635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fade">
                                      <p:cBhvr>
                                        <p:cTn id="7" dur="500"/>
                                        <p:tgtEl>
                                          <p:spTgt spid="4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5"/>
                                        </p:tgtEl>
                                        <p:attrNameLst>
                                          <p:attrName>style.visibility</p:attrName>
                                        </p:attrNameLst>
                                      </p:cBhvr>
                                      <p:to>
                                        <p:strVal val="visible"/>
                                      </p:to>
                                    </p:set>
                                    <p:animEffect transition="in" filter="fade">
                                      <p:cBhvr>
                                        <p:cTn id="10" dur="500"/>
                                        <p:tgtEl>
                                          <p:spTgt spid="55"/>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9"/>
                                        </p:tgtEl>
                                        <p:attrNameLst>
                                          <p:attrName>style.visibility</p:attrName>
                                        </p:attrNameLst>
                                      </p:cBhvr>
                                      <p:to>
                                        <p:strVal val="visible"/>
                                      </p:to>
                                    </p:set>
                                    <p:animEffect transition="in" filter="fade">
                                      <p:cBhvr>
                                        <p:cTn id="15" dur="500"/>
                                        <p:tgtEl>
                                          <p:spTgt spid="5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0"/>
                                        </p:tgtEl>
                                        <p:attrNameLst>
                                          <p:attrName>style.visibility</p:attrName>
                                        </p:attrNameLst>
                                      </p:cBhvr>
                                      <p:to>
                                        <p:strVal val="visible"/>
                                      </p:to>
                                    </p:set>
                                    <p:animEffect transition="in" filter="fade">
                                      <p:cBhvr>
                                        <p:cTn id="18" dur="500"/>
                                        <p:tgtEl>
                                          <p:spTgt spid="60"/>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52"/>
                                        </p:tgtEl>
                                        <p:attrNameLst>
                                          <p:attrName>style.visibility</p:attrName>
                                        </p:attrNameLst>
                                      </p:cBhvr>
                                      <p:to>
                                        <p:strVal val="visible"/>
                                      </p:to>
                                    </p:set>
                                    <p:animEffect transition="in" filter="fade">
                                      <p:cBhvr>
                                        <p:cTn id="23" dur="500"/>
                                        <p:tgtEl>
                                          <p:spTgt spid="5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58"/>
                                        </p:tgtEl>
                                        <p:attrNameLst>
                                          <p:attrName>style.visibility</p:attrName>
                                        </p:attrNameLst>
                                      </p:cBhvr>
                                      <p:to>
                                        <p:strVal val="visible"/>
                                      </p:to>
                                    </p:set>
                                    <p:animEffect transition="in" filter="fade">
                                      <p:cBhvr>
                                        <p:cTn id="26" dur="500"/>
                                        <p:tgtEl>
                                          <p:spTgt spid="58"/>
                                        </p:tgtEl>
                                      </p:cBhvr>
                                    </p:animEffect>
                                  </p:childTnLst>
                                </p:cTn>
                              </p:par>
                              <p:par>
                                <p:cTn id="27" presetID="10" presetClass="entr" presetSubtype="0" fill="hold" nodeType="withEffect">
                                  <p:stCondLst>
                                    <p:cond delay="0"/>
                                  </p:stCondLst>
                                  <p:childTnLst>
                                    <p:set>
                                      <p:cBhvr>
                                        <p:cTn id="28" dur="1" fill="hold">
                                          <p:stCondLst>
                                            <p:cond delay="0"/>
                                          </p:stCondLst>
                                        </p:cTn>
                                        <p:tgtEl>
                                          <p:spTgt spid="65"/>
                                        </p:tgtEl>
                                        <p:attrNameLst>
                                          <p:attrName>style.visibility</p:attrName>
                                        </p:attrNameLst>
                                      </p:cBhvr>
                                      <p:to>
                                        <p:strVal val="visible"/>
                                      </p:to>
                                    </p:set>
                                    <p:animEffect transition="in" filter="fade">
                                      <p:cBhvr>
                                        <p:cTn id="29" dur="500"/>
                                        <p:tgtEl>
                                          <p:spTgt spid="65"/>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49"/>
                                        </p:tgtEl>
                                        <p:attrNameLst>
                                          <p:attrName>style.visibility</p:attrName>
                                        </p:attrNameLst>
                                      </p:cBhvr>
                                      <p:to>
                                        <p:strVal val="visible"/>
                                      </p:to>
                                    </p:set>
                                    <p:animEffect transition="in" filter="fade">
                                      <p:cBhvr>
                                        <p:cTn id="34" dur="500"/>
                                        <p:tgtEl>
                                          <p:spTgt spid="49"/>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51"/>
                                        </p:tgtEl>
                                        <p:attrNameLst>
                                          <p:attrName>style.visibility</p:attrName>
                                        </p:attrNameLst>
                                      </p:cBhvr>
                                      <p:to>
                                        <p:strVal val="visible"/>
                                      </p:to>
                                    </p:set>
                                    <p:animEffect transition="in" filter="fade">
                                      <p:cBhvr>
                                        <p:cTn id="37" dur="500"/>
                                        <p:tgtEl>
                                          <p:spTgt spid="51"/>
                                        </p:tgtEl>
                                      </p:cBhvr>
                                    </p:animEffect>
                                  </p:childTnLst>
                                </p:cTn>
                              </p:par>
                              <p:par>
                                <p:cTn id="38" presetID="10" presetClass="entr" presetSubtype="0" fill="hold" nodeType="withEffect">
                                  <p:stCondLst>
                                    <p:cond delay="0"/>
                                  </p:stCondLst>
                                  <p:childTnLst>
                                    <p:set>
                                      <p:cBhvr>
                                        <p:cTn id="39" dur="1" fill="hold">
                                          <p:stCondLst>
                                            <p:cond delay="0"/>
                                          </p:stCondLst>
                                        </p:cTn>
                                        <p:tgtEl>
                                          <p:spTgt spid="63"/>
                                        </p:tgtEl>
                                        <p:attrNameLst>
                                          <p:attrName>style.visibility</p:attrName>
                                        </p:attrNameLst>
                                      </p:cBhvr>
                                      <p:to>
                                        <p:strVal val="visible"/>
                                      </p:to>
                                    </p:set>
                                    <p:animEffect transition="in" filter="fade">
                                      <p:cBhvr>
                                        <p:cTn id="40" dur="500"/>
                                        <p:tgtEl>
                                          <p:spTgt spid="63"/>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48"/>
                                        </p:tgtEl>
                                        <p:attrNameLst>
                                          <p:attrName>style.visibility</p:attrName>
                                        </p:attrNameLst>
                                      </p:cBhvr>
                                      <p:to>
                                        <p:strVal val="visible"/>
                                      </p:to>
                                    </p:set>
                                    <p:animEffect transition="in" filter="fade">
                                      <p:cBhvr>
                                        <p:cTn id="45" dur="500"/>
                                        <p:tgtEl>
                                          <p:spTgt spid="48"/>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50"/>
                                        </p:tgtEl>
                                        <p:attrNameLst>
                                          <p:attrName>style.visibility</p:attrName>
                                        </p:attrNameLst>
                                      </p:cBhvr>
                                      <p:to>
                                        <p:strVal val="visible"/>
                                      </p:to>
                                    </p:set>
                                    <p:animEffect transition="in" filter="fade">
                                      <p:cBhvr>
                                        <p:cTn id="48" dur="500"/>
                                        <p:tgtEl>
                                          <p:spTgt spid="50"/>
                                        </p:tgtEl>
                                      </p:cBhvr>
                                    </p:animEffect>
                                  </p:childTnLst>
                                </p:cTn>
                              </p:par>
                              <p:par>
                                <p:cTn id="49" presetID="10" presetClass="entr" presetSubtype="0" fill="hold" nodeType="withEffect">
                                  <p:stCondLst>
                                    <p:cond delay="0"/>
                                  </p:stCondLst>
                                  <p:childTnLst>
                                    <p:set>
                                      <p:cBhvr>
                                        <p:cTn id="50" dur="1" fill="hold">
                                          <p:stCondLst>
                                            <p:cond delay="0"/>
                                          </p:stCondLst>
                                        </p:cTn>
                                        <p:tgtEl>
                                          <p:spTgt spid="62"/>
                                        </p:tgtEl>
                                        <p:attrNameLst>
                                          <p:attrName>style.visibility</p:attrName>
                                        </p:attrNameLst>
                                      </p:cBhvr>
                                      <p:to>
                                        <p:strVal val="visible"/>
                                      </p:to>
                                    </p:set>
                                    <p:animEffect transition="in" filter="fade">
                                      <p:cBhvr>
                                        <p:cTn id="51" dur="500"/>
                                        <p:tgtEl>
                                          <p:spTgt spid="62"/>
                                        </p:tgtEl>
                                      </p:cBhvr>
                                    </p:animEffect>
                                  </p:childTnLst>
                                </p:cTn>
                              </p:par>
                            </p:childTnLst>
                          </p:cTn>
                        </p:par>
                      </p:childTnLst>
                    </p:cTn>
                  </p:par>
                  <p:par>
                    <p:cTn id="52" fill="hold" nodeType="clickPar">
                      <p:stCondLst>
                        <p:cond delay="indefinite"/>
                      </p:stCondLst>
                      <p:childTnLst>
                        <p:par>
                          <p:cTn id="53" fill="hold" nodeType="withGroup">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53"/>
                                        </p:tgtEl>
                                        <p:attrNameLst>
                                          <p:attrName>style.visibility</p:attrName>
                                        </p:attrNameLst>
                                      </p:cBhvr>
                                      <p:to>
                                        <p:strVal val="visible"/>
                                      </p:to>
                                    </p:set>
                                    <p:animEffect transition="in" filter="fade">
                                      <p:cBhvr>
                                        <p:cTn id="56" dur="500"/>
                                        <p:tgtEl>
                                          <p:spTgt spid="53"/>
                                        </p:tgtEl>
                                      </p:cBhvr>
                                    </p:animEffect>
                                  </p:childTnLst>
                                </p:cTn>
                              </p:par>
                              <p:par>
                                <p:cTn id="57" presetID="10" presetClass="entr" presetSubtype="0" fill="hold" nodeType="withEffect">
                                  <p:stCondLst>
                                    <p:cond delay="0"/>
                                  </p:stCondLst>
                                  <p:childTnLst>
                                    <p:set>
                                      <p:cBhvr>
                                        <p:cTn id="58" dur="1" fill="hold">
                                          <p:stCondLst>
                                            <p:cond delay="0"/>
                                          </p:stCondLst>
                                        </p:cTn>
                                        <p:tgtEl>
                                          <p:spTgt spid="61"/>
                                        </p:tgtEl>
                                        <p:attrNameLst>
                                          <p:attrName>style.visibility</p:attrName>
                                        </p:attrNameLst>
                                      </p:cBhvr>
                                      <p:to>
                                        <p:strVal val="visible"/>
                                      </p:to>
                                    </p:set>
                                    <p:animEffect transition="in" filter="fade">
                                      <p:cBhvr>
                                        <p:cTn id="59" dur="500"/>
                                        <p:tgtEl>
                                          <p:spTgt spid="61"/>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54"/>
                                        </p:tgtEl>
                                        <p:attrNameLst>
                                          <p:attrName>style.visibility</p:attrName>
                                        </p:attrNameLst>
                                      </p:cBhvr>
                                      <p:to>
                                        <p:strVal val="visible"/>
                                      </p:to>
                                    </p:set>
                                    <p:animEffect transition="in" filter="fade">
                                      <p:cBhvr>
                                        <p:cTn id="62" dur="500"/>
                                        <p:tgtEl>
                                          <p:spTgt spid="54"/>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57"/>
                                        </p:tgtEl>
                                        <p:attrNameLst>
                                          <p:attrName>style.visibility</p:attrName>
                                        </p:attrNameLst>
                                      </p:cBhvr>
                                      <p:to>
                                        <p:strVal val="visible"/>
                                      </p:to>
                                    </p:set>
                                    <p:animEffect transition="in" filter="fade">
                                      <p:cBhvr>
                                        <p:cTn id="67" dur="500"/>
                                        <p:tgtEl>
                                          <p:spTgt spid="57"/>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56"/>
                                        </p:tgtEl>
                                        <p:attrNameLst>
                                          <p:attrName>style.visibility</p:attrName>
                                        </p:attrNameLst>
                                      </p:cBhvr>
                                      <p:to>
                                        <p:strVal val="visible"/>
                                      </p:to>
                                    </p:set>
                                    <p:animEffect transition="in" filter="fade">
                                      <p:cBhvr>
                                        <p:cTn id="70" dur="500"/>
                                        <p:tgtEl>
                                          <p:spTgt spid="56"/>
                                        </p:tgtEl>
                                      </p:cBhvr>
                                    </p:animEffect>
                                  </p:childTnLst>
                                </p:cTn>
                              </p:par>
                              <p:par>
                                <p:cTn id="71" presetID="10" presetClass="entr" presetSubtype="0" fill="hold" nodeType="withEffect">
                                  <p:stCondLst>
                                    <p:cond delay="0"/>
                                  </p:stCondLst>
                                  <p:childTnLst>
                                    <p:set>
                                      <p:cBhvr>
                                        <p:cTn id="72" dur="1" fill="hold">
                                          <p:stCondLst>
                                            <p:cond delay="0"/>
                                          </p:stCondLst>
                                        </p:cTn>
                                        <p:tgtEl>
                                          <p:spTgt spid="64"/>
                                        </p:tgtEl>
                                        <p:attrNameLst>
                                          <p:attrName>style.visibility</p:attrName>
                                        </p:attrNameLst>
                                      </p:cBhvr>
                                      <p:to>
                                        <p:strVal val="visible"/>
                                      </p:to>
                                    </p:set>
                                    <p:animEffect transition="in" filter="fade">
                                      <p:cBhvr>
                                        <p:cTn id="73"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48" grpId="0" animBg="1"/>
      <p:bldP spid="49" grpId="0" animBg="1"/>
      <p:bldP spid="50" grpId="0"/>
      <p:bldP spid="51" grpId="0"/>
      <p:bldP spid="52" grpId="0" animBg="1"/>
      <p:bldP spid="53" grpId="0"/>
      <p:bldP spid="54" grpId="0" animBg="1"/>
      <p:bldP spid="55" grpId="0"/>
      <p:bldP spid="56" grpId="0"/>
      <p:bldP spid="57" grpId="0" animBg="1"/>
      <p:bldP spid="58" grpId="0"/>
      <p:bldP spid="59" grpId="0" animBg="1"/>
      <p:bldP spid="60"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a:extLst>
              <a:ext uri="{FF2B5EF4-FFF2-40B4-BE49-F238E27FC236}">
                <a16:creationId xmlns:a16="http://schemas.microsoft.com/office/drawing/2014/main" id="{8C1F557B-DD3A-45B4-9B40-9527944365CE}"/>
              </a:ext>
            </a:extLst>
          </p:cNvPr>
          <p:cNvSpPr>
            <a:spLocks noGrp="1"/>
          </p:cNvSpPr>
          <p:nvPr>
            <p:ph type="title"/>
          </p:nvPr>
        </p:nvSpPr>
        <p:spPr>
          <a:xfrm>
            <a:off x="838200" y="352425"/>
            <a:ext cx="10515600" cy="1325563"/>
          </a:xfrm>
        </p:spPr>
        <p:txBody>
          <a:bodyPr/>
          <a:lstStyle/>
          <a:p>
            <a:pPr eaLnBrk="1" hangingPunct="1"/>
            <a:r>
              <a:rPr lang="en-US" altLang="en-US" b="1">
                <a:solidFill>
                  <a:schemeClr val="accent2"/>
                </a:solidFill>
              </a:rPr>
              <a:t>Goals</a:t>
            </a:r>
            <a:r>
              <a:rPr lang="en-US" altLang="en-US"/>
              <a:t> of an AI programmer</a:t>
            </a:r>
          </a:p>
        </p:txBody>
      </p:sp>
      <p:sp>
        <p:nvSpPr>
          <p:cNvPr id="3" name="Content Placeholder 2">
            <a:extLst>
              <a:ext uri="{FF2B5EF4-FFF2-40B4-BE49-F238E27FC236}">
                <a16:creationId xmlns:a16="http://schemas.microsoft.com/office/drawing/2014/main" id="{A83BA2A5-9F0F-49FF-980C-5B6F934BABEA}"/>
              </a:ext>
            </a:extLst>
          </p:cNvPr>
          <p:cNvSpPr>
            <a:spLocks noGrp="1"/>
          </p:cNvSpPr>
          <p:nvPr>
            <p:ph idx="1"/>
          </p:nvPr>
        </p:nvSpPr>
        <p:spPr>
          <a:xfrm>
            <a:off x="2224088" y="2135188"/>
            <a:ext cx="9698037" cy="4041775"/>
          </a:xfrm>
        </p:spPr>
        <p:txBody>
          <a:bodyPr/>
          <a:lstStyle/>
          <a:p>
            <a:pPr marL="0" indent="0" eaLnBrk="1" hangingPunct="1">
              <a:lnSpc>
                <a:spcPct val="80000"/>
              </a:lnSpc>
              <a:buFont typeface="Arial" panose="020B0604020202020204" pitchFamily="34" charset="0"/>
              <a:buNone/>
              <a:defRPr/>
            </a:pPr>
            <a:r>
              <a:rPr lang="en-US" altLang="en-US" sz="3200" dirty="0"/>
              <a:t>Different than academic or defense industry</a:t>
            </a:r>
          </a:p>
          <a:p>
            <a:pPr eaLnBrk="1" hangingPunct="1">
              <a:lnSpc>
                <a:spcPct val="80000"/>
              </a:lnSpc>
              <a:defRPr/>
            </a:pPr>
            <a:endParaRPr lang="en-US" altLang="en-US" sz="3200" dirty="0"/>
          </a:p>
          <a:p>
            <a:pPr marL="0" indent="0" eaLnBrk="1" hangingPunct="1">
              <a:lnSpc>
                <a:spcPct val="80000"/>
              </a:lnSpc>
              <a:buFont typeface="Arial" panose="020B0604020202020204" pitchFamily="34" charset="0"/>
              <a:buNone/>
              <a:defRPr/>
            </a:pPr>
            <a:r>
              <a:rPr lang="en-US" altLang="en-US" sz="3200" dirty="0"/>
              <a:t>1. AI must be intelligent, yet purposely flawed</a:t>
            </a:r>
          </a:p>
          <a:p>
            <a:pPr marL="0" indent="0" eaLnBrk="1" hangingPunct="1">
              <a:lnSpc>
                <a:spcPct val="80000"/>
              </a:lnSpc>
              <a:buFont typeface="Arial" panose="020B0604020202020204" pitchFamily="34" charset="0"/>
              <a:buNone/>
              <a:defRPr/>
            </a:pPr>
            <a:r>
              <a:rPr lang="en-US" altLang="en-US" sz="3200" dirty="0"/>
              <a:t>2. AI must have no unintended weaknesses</a:t>
            </a:r>
          </a:p>
          <a:p>
            <a:pPr marL="0" indent="0" eaLnBrk="1" hangingPunct="1">
              <a:lnSpc>
                <a:spcPct val="80000"/>
              </a:lnSpc>
              <a:buFont typeface="Arial" panose="020B0604020202020204" pitchFamily="34" charset="0"/>
              <a:buNone/>
              <a:defRPr/>
            </a:pPr>
            <a:r>
              <a:rPr lang="en-US" altLang="en-US" sz="3200" dirty="0"/>
              <a:t>3. AI must perform within the constraints</a:t>
            </a:r>
          </a:p>
          <a:p>
            <a:pPr marL="0" indent="0" eaLnBrk="1" hangingPunct="1">
              <a:lnSpc>
                <a:spcPct val="80000"/>
              </a:lnSpc>
              <a:buFont typeface="Arial" panose="020B0604020202020204" pitchFamily="34" charset="0"/>
              <a:buNone/>
              <a:defRPr/>
            </a:pPr>
            <a:r>
              <a:rPr lang="en-US" altLang="en-US" sz="3200" dirty="0"/>
              <a:t>4. AI must be configurable by game designers or players</a:t>
            </a:r>
          </a:p>
          <a:p>
            <a:pPr marL="0" indent="0" eaLnBrk="1" hangingPunct="1">
              <a:lnSpc>
                <a:spcPct val="80000"/>
              </a:lnSpc>
              <a:buFont typeface="Arial" panose="020B0604020202020204" pitchFamily="34" charset="0"/>
              <a:buNone/>
              <a:defRPr/>
            </a:pPr>
            <a:r>
              <a:rPr lang="en-US" altLang="en-US" sz="3200" dirty="0"/>
              <a:t>5. AI must not keep the game from shipping</a:t>
            </a:r>
          </a:p>
          <a:p>
            <a:pPr marL="0" indent="0" eaLnBrk="1" hangingPunct="1">
              <a:lnSpc>
                <a:spcPct val="80000"/>
              </a:lnSpc>
              <a:buFont typeface="Arial" panose="020B0604020202020204" pitchFamily="34" charset="0"/>
              <a:buNone/>
              <a:defRPr/>
            </a:pPr>
            <a:r>
              <a:rPr lang="en-US" altLang="en-US" sz="3200" dirty="0"/>
              <a:t>6. AI must be entertaining and challenging</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fade">
                                      <p:cBhvr>
                                        <p:cTn id="37"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7890" name="Title 1">
            <a:extLst>
              <a:ext uri="{FF2B5EF4-FFF2-40B4-BE49-F238E27FC236}">
                <a16:creationId xmlns:a16="http://schemas.microsoft.com/office/drawing/2014/main" id="{506DDC26-039F-4FEB-A56C-28954D33220E}"/>
              </a:ext>
            </a:extLst>
          </p:cNvPr>
          <p:cNvSpPr>
            <a:spLocks noGrp="1"/>
          </p:cNvSpPr>
          <p:nvPr>
            <p:ph type="title"/>
          </p:nvPr>
        </p:nvSpPr>
        <p:spPr>
          <a:xfrm>
            <a:off x="838200" y="352425"/>
            <a:ext cx="10515600" cy="1325563"/>
          </a:xfrm>
        </p:spPr>
        <p:txBody>
          <a:bodyPr/>
          <a:lstStyle/>
          <a:p>
            <a:pPr eaLnBrk="1" hangingPunct="1"/>
            <a:r>
              <a:rPr lang="en-US" altLang="en-US"/>
              <a:t>Game AI = </a:t>
            </a:r>
            <a:r>
              <a:rPr lang="en-US" altLang="en-US" b="1">
                <a:solidFill>
                  <a:schemeClr val="accent2"/>
                </a:solidFill>
              </a:rPr>
              <a:t>human authored behavior</a:t>
            </a:r>
          </a:p>
        </p:txBody>
      </p:sp>
      <p:sp>
        <p:nvSpPr>
          <p:cNvPr id="3" name="Content Placeholder 2">
            <a:extLst>
              <a:ext uri="{FF2B5EF4-FFF2-40B4-BE49-F238E27FC236}">
                <a16:creationId xmlns:a16="http://schemas.microsoft.com/office/drawing/2014/main" id="{C7AA0BBE-ECBD-4171-98B9-D5A102680932}"/>
              </a:ext>
            </a:extLst>
          </p:cNvPr>
          <p:cNvSpPr>
            <a:spLocks noGrp="1"/>
          </p:cNvSpPr>
          <p:nvPr>
            <p:ph idx="1"/>
          </p:nvPr>
        </p:nvSpPr>
        <p:spPr>
          <a:xfrm>
            <a:off x="927100" y="2135188"/>
            <a:ext cx="10745788" cy="4041775"/>
          </a:xfrm>
        </p:spPr>
        <p:txBody>
          <a:bodyPr/>
          <a:lstStyle/>
          <a:p>
            <a:pPr marL="0" indent="0" eaLnBrk="1" hangingPunct="1">
              <a:lnSpc>
                <a:spcPct val="80000"/>
              </a:lnSpc>
              <a:buFont typeface="Arial" panose="020B0604020202020204" pitchFamily="34" charset="0"/>
              <a:buNone/>
            </a:pPr>
            <a:r>
              <a:rPr lang="en-US" altLang="en-US"/>
              <a:t>“Human authored behavior is the absolute right answer in this domain.”</a:t>
            </a:r>
          </a:p>
          <a:p>
            <a:pPr marL="0" indent="0" eaLnBrk="1" hangingPunct="1">
              <a:lnSpc>
                <a:spcPct val="80000"/>
              </a:lnSpc>
              <a:buFont typeface="Arial" panose="020B0604020202020204" pitchFamily="34" charset="0"/>
              <a:buNone/>
            </a:pPr>
            <a:r>
              <a:rPr lang="en-US" altLang="en-US"/>
              <a:t>“In some ways, I think that we’re not really in the business of building AI, we’re in the business of building domain-specific, highly customizable, carefully constrained programming languages. </a:t>
            </a:r>
            <a:endParaRPr lang="en-US" altLang="en-US" sz="800"/>
          </a:p>
          <a:p>
            <a:pPr marL="0" indent="0" eaLnBrk="1" hangingPunct="1">
              <a:lnSpc>
                <a:spcPct val="80000"/>
              </a:lnSpc>
              <a:buFont typeface="Arial" panose="020B0604020202020204" pitchFamily="34" charset="0"/>
              <a:buNone/>
            </a:pPr>
            <a:r>
              <a:rPr lang="en-US" altLang="en-US"/>
              <a:t>What we do is find better ways to enable humans to define how the computer should behave, which is fundamentally what programming is... and we as a community – game AI specifically – have led the charge in that domain for 2-3 decades now, and have made *</a:t>
            </a:r>
            <a:r>
              <a:rPr lang="en-US" altLang="en-US" b="1"/>
              <a:t>enormous</a:t>
            </a:r>
            <a:r>
              <a:rPr lang="en-US" altLang="en-US"/>
              <a:t>* strides along the way. </a:t>
            </a:r>
            <a:endParaRPr lang="en-US" altLang="en-US" sz="800"/>
          </a:p>
          <a:p>
            <a:pPr marL="0" indent="0" eaLnBrk="1" hangingPunct="1">
              <a:lnSpc>
                <a:spcPct val="80000"/>
              </a:lnSpc>
              <a:buFont typeface="Arial" panose="020B0604020202020204" pitchFamily="34" charset="0"/>
              <a:buNone/>
            </a:pPr>
            <a:r>
              <a:rPr lang="en-US" altLang="en-US"/>
              <a:t>Hell, the military simulation industry is only now figuring out things that we did 10+ years ago (like behavior trees).  For instance.”</a:t>
            </a:r>
            <a:endParaRPr lang="en-US" altLang="en-US" sz="3200"/>
          </a:p>
        </p:txBody>
      </p:sp>
      <p:pic>
        <p:nvPicPr>
          <p:cNvPr id="37892" name="Picture 2" descr="Image result for kevin dill">
            <a:extLst>
              <a:ext uri="{FF2B5EF4-FFF2-40B4-BE49-F238E27FC236}">
                <a16:creationId xmlns:a16="http://schemas.microsoft.com/office/drawing/2014/main" id="{00F033D7-666C-4059-B998-629EBAC454D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42538" y="144463"/>
            <a:ext cx="1889125" cy="185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utoUpdateAnimBg="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B5F8738-848C-BC9B-55C6-7431ABC44AB5}"/>
              </a:ext>
            </a:extLst>
          </p:cNvPr>
          <p:cNvPicPr>
            <a:picLocks noChangeAspect="1"/>
          </p:cNvPicPr>
          <p:nvPr/>
        </p:nvPicPr>
        <p:blipFill>
          <a:blip r:embed="rId2"/>
          <a:stretch>
            <a:fillRect/>
          </a:stretch>
        </p:blipFill>
        <p:spPr>
          <a:xfrm>
            <a:off x="811658" y="0"/>
            <a:ext cx="5639393" cy="6858000"/>
          </a:xfrm>
          <a:prstGeom prst="rect">
            <a:avLst/>
          </a:prstGeom>
        </p:spPr>
      </p:pic>
      <p:pic>
        <p:nvPicPr>
          <p:cNvPr id="1026" name="Picture 2" descr="Amazon.com: Mario Kart Live: Home Circuit -Mario Set - Nintendo Switch Mario  Set Edition : Nintendo of America">
            <a:extLst>
              <a:ext uri="{FF2B5EF4-FFF2-40B4-BE49-F238E27FC236}">
                <a16:creationId xmlns:a16="http://schemas.microsoft.com/office/drawing/2014/main" id="{999964A6-05FE-4F17-4C4B-FAF19628BC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36768" y="475073"/>
            <a:ext cx="4343574" cy="247104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Mario Kart Live: Home Circuit review - Pocket-lint">
            <a:extLst>
              <a:ext uri="{FF2B5EF4-FFF2-40B4-BE49-F238E27FC236}">
                <a16:creationId xmlns:a16="http://schemas.microsoft.com/office/drawing/2014/main" id="{B5ED09DF-4824-7EAF-81D6-D4150A94C4B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60678" y="3349089"/>
            <a:ext cx="3695753" cy="24638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126020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le 1">
            <a:extLst>
              <a:ext uri="{FF2B5EF4-FFF2-40B4-BE49-F238E27FC236}">
                <a16:creationId xmlns:a16="http://schemas.microsoft.com/office/drawing/2014/main" id="{6A3D3D12-9EBF-4652-8CA2-2BE938B75D93}"/>
              </a:ext>
            </a:extLst>
          </p:cNvPr>
          <p:cNvSpPr>
            <a:spLocks noGrp="1"/>
          </p:cNvSpPr>
          <p:nvPr>
            <p:ph type="title"/>
          </p:nvPr>
        </p:nvSpPr>
        <p:spPr>
          <a:xfrm>
            <a:off x="838200" y="352425"/>
            <a:ext cx="10515600" cy="1325563"/>
          </a:xfrm>
        </p:spPr>
        <p:txBody>
          <a:bodyPr/>
          <a:lstStyle/>
          <a:p>
            <a:pPr eaLnBrk="1" hangingPunct="1"/>
            <a:r>
              <a:rPr lang="en-US" altLang="en-US"/>
              <a:t>Insight: AI as </a:t>
            </a:r>
            <a:r>
              <a:rPr lang="en-US" altLang="en-US" b="1">
                <a:solidFill>
                  <a:schemeClr val="accent2"/>
                </a:solidFill>
              </a:rPr>
              <a:t>game design</a:t>
            </a:r>
          </a:p>
        </p:txBody>
      </p:sp>
      <p:sp>
        <p:nvSpPr>
          <p:cNvPr id="3" name="Content Placeholder 2">
            <a:extLst>
              <a:ext uri="{FF2B5EF4-FFF2-40B4-BE49-F238E27FC236}">
                <a16:creationId xmlns:a16="http://schemas.microsoft.com/office/drawing/2014/main" id="{2CCFD6BC-C07E-4FE6-819D-16198B61CB7E}"/>
              </a:ext>
            </a:extLst>
          </p:cNvPr>
          <p:cNvSpPr>
            <a:spLocks noGrp="1"/>
          </p:cNvSpPr>
          <p:nvPr>
            <p:ph idx="1"/>
          </p:nvPr>
        </p:nvSpPr>
        <p:spPr>
          <a:xfrm>
            <a:off x="2627313" y="2135188"/>
            <a:ext cx="9294812" cy="4041775"/>
          </a:xfrm>
        </p:spPr>
        <p:txBody>
          <a:bodyPr/>
          <a:lstStyle/>
          <a:p>
            <a:pPr marL="0" indent="0" eaLnBrk="1" hangingPunct="1">
              <a:lnSpc>
                <a:spcPct val="80000"/>
              </a:lnSpc>
              <a:buFont typeface="Arial" panose="020B0604020202020204" pitchFamily="34" charset="0"/>
              <a:buNone/>
              <a:defRPr/>
            </a:pPr>
            <a:r>
              <a:rPr lang="en-US" altLang="en-US" dirty="0"/>
              <a:t>Implementation of AI impacts game design</a:t>
            </a:r>
          </a:p>
          <a:p>
            <a:pPr marL="0" indent="0" eaLnBrk="1" hangingPunct="1">
              <a:lnSpc>
                <a:spcPct val="80000"/>
              </a:lnSpc>
              <a:buFont typeface="Arial" panose="020B0604020202020204" pitchFamily="34" charset="0"/>
              <a:buNone/>
              <a:defRPr/>
            </a:pPr>
            <a:r>
              <a:rPr lang="en-US" altLang="en-US" dirty="0"/>
              <a:t>Creates opportunities for player</a:t>
            </a:r>
          </a:p>
          <a:p>
            <a:pPr marL="0" indent="0" eaLnBrk="1" hangingPunct="1">
              <a:lnSpc>
                <a:spcPct val="80000"/>
              </a:lnSpc>
              <a:buFont typeface="Arial" panose="020B0604020202020204" pitchFamily="34" charset="0"/>
              <a:buNone/>
              <a:defRPr/>
            </a:pPr>
            <a:r>
              <a:rPr lang="en-US" altLang="en-US" dirty="0"/>
              <a:t>Player learns to manipulate the AI</a:t>
            </a:r>
          </a:p>
          <a:p>
            <a:pPr marL="457200" lvl="1" indent="0" eaLnBrk="1" hangingPunct="1">
              <a:lnSpc>
                <a:spcPct val="80000"/>
              </a:lnSpc>
              <a:buFont typeface="Arial" panose="020B0604020202020204" pitchFamily="34" charset="0"/>
              <a:buNone/>
              <a:defRPr/>
            </a:pPr>
            <a:r>
              <a:rPr lang="en-US" altLang="en-US" dirty="0"/>
              <a:t>(not just defeat it)</a:t>
            </a:r>
          </a:p>
          <a:p>
            <a:pPr lvl="1" eaLnBrk="1" hangingPunct="1">
              <a:lnSpc>
                <a:spcPct val="80000"/>
              </a:lnSpc>
              <a:defRPr/>
            </a:pPr>
            <a:endParaRPr lang="en-US" altLang="en-US" dirty="0"/>
          </a:p>
          <a:p>
            <a:pPr marL="0" indent="0" eaLnBrk="1" hangingPunct="1">
              <a:lnSpc>
                <a:spcPct val="80000"/>
              </a:lnSpc>
              <a:buFont typeface="Arial" panose="020B0604020202020204" pitchFamily="34" charset="0"/>
              <a:buNone/>
              <a:defRPr/>
            </a:pPr>
            <a:r>
              <a:rPr lang="en-US" altLang="en-US" dirty="0"/>
              <a:t>Designer / AI programmer relationship</a:t>
            </a:r>
          </a:p>
          <a:p>
            <a:pPr marL="457200" lvl="1" indent="0" eaLnBrk="1" hangingPunct="1">
              <a:lnSpc>
                <a:spcPct val="80000"/>
              </a:lnSpc>
              <a:buFont typeface="Arial" panose="020B0604020202020204" pitchFamily="34" charset="0"/>
              <a:buNone/>
              <a:defRPr/>
            </a:pPr>
            <a:r>
              <a:rPr lang="en-US" altLang="en-US" dirty="0"/>
              <a:t>Close collaboration required</a:t>
            </a:r>
          </a:p>
          <a:p>
            <a:pPr marL="457200" lvl="1" indent="0" eaLnBrk="1" hangingPunct="1">
              <a:lnSpc>
                <a:spcPct val="80000"/>
              </a:lnSpc>
              <a:buFont typeface="Arial" panose="020B0604020202020204" pitchFamily="34" charset="0"/>
              <a:buNone/>
              <a:defRPr/>
            </a:pPr>
            <a:r>
              <a:rPr lang="en-US" altLang="en-US" dirty="0"/>
              <a:t>Understand each other’s abilities and constraints</a:t>
            </a:r>
          </a:p>
          <a:p>
            <a:pPr marL="457200" lvl="1" indent="0" eaLnBrk="1" hangingPunct="1">
              <a:lnSpc>
                <a:spcPct val="80000"/>
              </a:lnSpc>
              <a:buFont typeface="Arial" panose="020B0604020202020204" pitchFamily="34" charset="0"/>
              <a:buNone/>
              <a:defRPr/>
            </a:pPr>
            <a:r>
              <a:rPr lang="en-US" altLang="en-US" dirty="0"/>
              <a:t>Might be most important issue </a:t>
            </a:r>
          </a:p>
          <a:p>
            <a:pPr marL="914400" lvl="2" indent="0" eaLnBrk="1" hangingPunct="1">
              <a:lnSpc>
                <a:spcPct val="80000"/>
              </a:lnSpc>
              <a:buFont typeface="Arial" panose="020B0604020202020204" pitchFamily="34" charset="0"/>
              <a:buNone/>
              <a:defRPr/>
            </a:pPr>
            <a:r>
              <a:rPr lang="en-US" altLang="en-US" dirty="0"/>
              <a:t>~50% of GDC 2008 AI roundtable participants</a:t>
            </a:r>
            <a:endParaRPr lang="en-US" altLang="en-US" sz="3200"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Effect transition="in" filter="fade">
                                      <p:cBhvr>
                                        <p:cTn id="25" dur="500"/>
                                        <p:tgtEl>
                                          <p:spTgt spid="3">
                                            <p:txEl>
                                              <p:pRg st="5" end="5"/>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
                                            <p:txEl>
                                              <p:pRg st="6" end="6"/>
                                            </p:txEl>
                                          </p:spTgt>
                                        </p:tgtEl>
                                        <p:attrNameLst>
                                          <p:attrName>style.visibility</p:attrName>
                                        </p:attrNameLst>
                                      </p:cBhvr>
                                      <p:to>
                                        <p:strVal val="visible"/>
                                      </p:to>
                                    </p:set>
                                    <p:animEffect transition="in" filter="fade">
                                      <p:cBhvr>
                                        <p:cTn id="28" dur="500"/>
                                        <p:tgtEl>
                                          <p:spTgt spid="3">
                                            <p:txEl>
                                              <p:pRg st="6" end="6"/>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animEffect transition="in" filter="fade">
                                      <p:cBhvr>
                                        <p:cTn id="31" dur="500"/>
                                        <p:tgtEl>
                                          <p:spTgt spid="3">
                                            <p:txEl>
                                              <p:pRg st="7" end="7"/>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
                                            <p:txEl>
                                              <p:pRg st="8" end="8"/>
                                            </p:txEl>
                                          </p:spTgt>
                                        </p:tgtEl>
                                        <p:attrNameLst>
                                          <p:attrName>style.visibility</p:attrName>
                                        </p:attrNameLst>
                                      </p:cBhvr>
                                      <p:to>
                                        <p:strVal val="visible"/>
                                      </p:to>
                                    </p:set>
                                    <p:animEffect transition="in" filter="fade">
                                      <p:cBhvr>
                                        <p:cTn id="34" dur="500"/>
                                        <p:tgtEl>
                                          <p:spTgt spid="3">
                                            <p:txEl>
                                              <p:pRg st="8" end="8"/>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
                                            <p:txEl>
                                              <p:pRg st="9" end="9"/>
                                            </p:txEl>
                                          </p:spTgt>
                                        </p:tgtEl>
                                        <p:attrNameLst>
                                          <p:attrName>style.visibility</p:attrName>
                                        </p:attrNameLst>
                                      </p:cBhvr>
                                      <p:to>
                                        <p:strVal val="visible"/>
                                      </p:to>
                                    </p:set>
                                    <p:animEffect transition="in" filter="fade">
                                      <p:cBhvr>
                                        <p:cTn id="37"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a:extLst>
              <a:ext uri="{FF2B5EF4-FFF2-40B4-BE49-F238E27FC236}">
                <a16:creationId xmlns:a16="http://schemas.microsoft.com/office/drawing/2014/main" id="{F81807DD-1901-4D74-925B-2A8DCB774C37}"/>
              </a:ext>
            </a:extLst>
          </p:cNvPr>
          <p:cNvSpPr>
            <a:spLocks noGrp="1"/>
          </p:cNvSpPr>
          <p:nvPr>
            <p:ph type="title"/>
          </p:nvPr>
        </p:nvSpPr>
        <p:spPr>
          <a:xfrm>
            <a:off x="838200" y="352425"/>
            <a:ext cx="10515600" cy="1325563"/>
          </a:xfrm>
        </p:spPr>
        <p:txBody>
          <a:bodyPr/>
          <a:lstStyle/>
          <a:p>
            <a:pPr eaLnBrk="1" hangingPunct="1"/>
            <a:r>
              <a:rPr lang="en-US" altLang="en-US"/>
              <a:t>Insight: Intelligence is </a:t>
            </a:r>
            <a:r>
              <a:rPr lang="en-US" altLang="en-US" b="1">
                <a:solidFill>
                  <a:schemeClr val="accent2"/>
                </a:solidFill>
              </a:rPr>
              <a:t>context-dependant</a:t>
            </a:r>
          </a:p>
        </p:txBody>
      </p:sp>
      <p:sp>
        <p:nvSpPr>
          <p:cNvPr id="3" name="Content Placeholder 2">
            <a:extLst>
              <a:ext uri="{FF2B5EF4-FFF2-40B4-BE49-F238E27FC236}">
                <a16:creationId xmlns:a16="http://schemas.microsoft.com/office/drawing/2014/main" id="{4461E95F-F9B1-4ED6-AA35-4CBE524615BA}"/>
              </a:ext>
            </a:extLst>
          </p:cNvPr>
          <p:cNvSpPr>
            <a:spLocks noGrp="1"/>
          </p:cNvSpPr>
          <p:nvPr>
            <p:ph idx="1"/>
          </p:nvPr>
        </p:nvSpPr>
        <p:spPr>
          <a:xfrm>
            <a:off x="2627313" y="2743200"/>
            <a:ext cx="9294812" cy="3433763"/>
          </a:xfrm>
        </p:spPr>
        <p:txBody>
          <a:bodyPr/>
          <a:lstStyle/>
          <a:p>
            <a:pPr marL="0" indent="0" eaLnBrk="1" hangingPunct="1">
              <a:buFont typeface="Arial" panose="020B0604020202020204" pitchFamily="34" charset="0"/>
              <a:buNone/>
              <a:defRPr/>
            </a:pPr>
            <a:r>
              <a:rPr lang="en-US" altLang="en-US" sz="3200" dirty="0"/>
              <a:t>Don’t need general intelligence</a:t>
            </a:r>
          </a:p>
          <a:p>
            <a:pPr eaLnBrk="1" hangingPunct="1">
              <a:defRPr/>
            </a:pPr>
            <a:endParaRPr lang="en-US" altLang="en-US" sz="3200" dirty="0"/>
          </a:p>
          <a:p>
            <a:pPr marL="0" indent="0" eaLnBrk="1" hangingPunct="1">
              <a:buFont typeface="Arial" panose="020B0604020202020204" pitchFamily="34" charset="0"/>
              <a:buNone/>
              <a:defRPr/>
            </a:pPr>
            <a:r>
              <a:rPr lang="en-US" altLang="en-US" sz="3200" dirty="0"/>
              <a:t>Key: Narrow down the domain until it’s doable</a:t>
            </a:r>
            <a:endParaRPr lang="en-US" altLang="en-US" sz="3600"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itle 1">
            <a:extLst>
              <a:ext uri="{FF2B5EF4-FFF2-40B4-BE49-F238E27FC236}">
                <a16:creationId xmlns:a16="http://schemas.microsoft.com/office/drawing/2014/main" id="{22A60B58-BD18-44D2-90C7-11C16F47C12B}"/>
              </a:ext>
            </a:extLst>
          </p:cNvPr>
          <p:cNvSpPr>
            <a:spLocks noGrp="1"/>
          </p:cNvSpPr>
          <p:nvPr>
            <p:ph type="title"/>
          </p:nvPr>
        </p:nvSpPr>
        <p:spPr>
          <a:xfrm>
            <a:off x="838200" y="352425"/>
            <a:ext cx="10515600" cy="1325563"/>
          </a:xfrm>
        </p:spPr>
        <p:txBody>
          <a:bodyPr/>
          <a:lstStyle/>
          <a:p>
            <a:pPr eaLnBrk="1" hangingPunct="1"/>
            <a:r>
              <a:rPr lang="en-US" altLang="en-US"/>
              <a:t>Insight: Need many </a:t>
            </a:r>
            <a:r>
              <a:rPr lang="en-US" altLang="en-US" b="1">
                <a:solidFill>
                  <a:schemeClr val="accent2"/>
                </a:solidFill>
              </a:rPr>
              <a:t>different</a:t>
            </a:r>
            <a:r>
              <a:rPr lang="en-US" altLang="en-US"/>
              <a:t> techniques</a:t>
            </a:r>
          </a:p>
        </p:txBody>
      </p:sp>
      <p:sp>
        <p:nvSpPr>
          <p:cNvPr id="3" name="Content Placeholder 2">
            <a:extLst>
              <a:ext uri="{FF2B5EF4-FFF2-40B4-BE49-F238E27FC236}">
                <a16:creationId xmlns:a16="http://schemas.microsoft.com/office/drawing/2014/main" id="{8EA6090B-E0ED-4035-AD1C-70E81542C21F}"/>
              </a:ext>
            </a:extLst>
          </p:cNvPr>
          <p:cNvSpPr>
            <a:spLocks noGrp="1"/>
          </p:cNvSpPr>
          <p:nvPr>
            <p:ph idx="1"/>
          </p:nvPr>
        </p:nvSpPr>
        <p:spPr>
          <a:xfrm>
            <a:off x="3990975" y="2122488"/>
            <a:ext cx="7927975" cy="4041775"/>
          </a:xfrm>
        </p:spPr>
        <p:txBody>
          <a:bodyPr/>
          <a:lstStyle/>
          <a:p>
            <a:pPr eaLnBrk="1" hangingPunct="1">
              <a:buFont typeface="Wingdings" panose="05000000000000000000" pitchFamily="2" charset="2"/>
              <a:buNone/>
            </a:pPr>
            <a:r>
              <a:rPr lang="en-US" altLang="en-US" sz="3200"/>
              <a:t>“My opinion is that we can make versatile AI machines only by using several different kinds of representations in the same system! This is because no single method works well for all problems…”</a:t>
            </a:r>
          </a:p>
          <a:p>
            <a:pPr eaLnBrk="1" hangingPunct="1">
              <a:buFont typeface="Wingdings" panose="05000000000000000000" pitchFamily="2" charset="2"/>
              <a:buNone/>
            </a:pPr>
            <a:r>
              <a:rPr lang="en-US" altLang="en-US" sz="3200"/>
              <a:t>					– Marvin Minsky, MIT</a:t>
            </a:r>
          </a:p>
        </p:txBody>
      </p:sp>
      <p:pic>
        <p:nvPicPr>
          <p:cNvPr id="4" name="Picture 4" descr="minsky">
            <a:extLst>
              <a:ext uri="{FF2B5EF4-FFF2-40B4-BE49-F238E27FC236}">
                <a16:creationId xmlns:a16="http://schemas.microsoft.com/office/drawing/2014/main" id="{4CE35778-135D-4E16-8089-0146E4E2E5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60513" y="2214563"/>
            <a:ext cx="2168525" cy="2601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1">
            <a:extLst>
              <a:ext uri="{FF2B5EF4-FFF2-40B4-BE49-F238E27FC236}">
                <a16:creationId xmlns:a16="http://schemas.microsoft.com/office/drawing/2014/main" id="{4F365311-8121-4CD5-975F-3DC5A075F2CB}"/>
              </a:ext>
            </a:extLst>
          </p:cNvPr>
          <p:cNvSpPr>
            <a:spLocks noGrp="1"/>
          </p:cNvSpPr>
          <p:nvPr>
            <p:ph type="title"/>
          </p:nvPr>
        </p:nvSpPr>
        <p:spPr>
          <a:xfrm>
            <a:off x="838200" y="352425"/>
            <a:ext cx="10515600" cy="1325563"/>
          </a:xfrm>
        </p:spPr>
        <p:txBody>
          <a:bodyPr/>
          <a:lstStyle/>
          <a:p>
            <a:pPr eaLnBrk="1" hangingPunct="1"/>
            <a:r>
              <a:rPr lang="en-US" altLang="en-US"/>
              <a:t>Insight: Every game requires </a:t>
            </a:r>
            <a:r>
              <a:rPr lang="en-US" altLang="en-US" b="1">
                <a:solidFill>
                  <a:schemeClr val="accent2"/>
                </a:solidFill>
              </a:rPr>
              <a:t>different</a:t>
            </a:r>
            <a:r>
              <a:rPr lang="en-US" altLang="en-US"/>
              <a:t> AI</a:t>
            </a:r>
          </a:p>
        </p:txBody>
      </p:sp>
      <p:sp>
        <p:nvSpPr>
          <p:cNvPr id="3" name="Content Placeholder 2">
            <a:extLst>
              <a:ext uri="{FF2B5EF4-FFF2-40B4-BE49-F238E27FC236}">
                <a16:creationId xmlns:a16="http://schemas.microsoft.com/office/drawing/2014/main" id="{D12ACC68-76AD-47C4-8845-47FB562B658A}"/>
              </a:ext>
            </a:extLst>
          </p:cNvPr>
          <p:cNvSpPr>
            <a:spLocks noGrp="1"/>
          </p:cNvSpPr>
          <p:nvPr>
            <p:ph idx="1"/>
          </p:nvPr>
        </p:nvSpPr>
        <p:spPr>
          <a:xfrm>
            <a:off x="2554288" y="2135188"/>
            <a:ext cx="9367837" cy="4041775"/>
          </a:xfrm>
        </p:spPr>
        <p:txBody>
          <a:bodyPr/>
          <a:lstStyle/>
          <a:p>
            <a:pPr marL="0" indent="0" eaLnBrk="1" hangingPunct="1">
              <a:lnSpc>
                <a:spcPct val="80000"/>
              </a:lnSpc>
              <a:buFont typeface="Arial" panose="020B0604020202020204" pitchFamily="34" charset="0"/>
              <a:buNone/>
              <a:defRPr/>
            </a:pPr>
            <a:r>
              <a:rPr lang="en-US" altLang="en-US" b="1" dirty="0"/>
              <a:t>Consider different genres</a:t>
            </a:r>
          </a:p>
          <a:p>
            <a:pPr marL="457200" lvl="1" indent="0" eaLnBrk="1" hangingPunct="1">
              <a:lnSpc>
                <a:spcPct val="80000"/>
              </a:lnSpc>
              <a:buFont typeface="Arial" panose="020B0604020202020204" pitchFamily="34" charset="0"/>
              <a:buNone/>
              <a:defRPr/>
            </a:pPr>
            <a:r>
              <a:rPr lang="en-US" altLang="en-US" dirty="0"/>
              <a:t>FPS</a:t>
            </a:r>
          </a:p>
          <a:p>
            <a:pPr marL="457200" lvl="1" indent="0" eaLnBrk="1" hangingPunct="1">
              <a:lnSpc>
                <a:spcPct val="80000"/>
              </a:lnSpc>
              <a:buFont typeface="Arial" panose="020B0604020202020204" pitchFamily="34" charset="0"/>
              <a:buNone/>
              <a:defRPr/>
            </a:pPr>
            <a:r>
              <a:rPr lang="en-US" altLang="en-US" dirty="0"/>
              <a:t>RPG</a:t>
            </a:r>
          </a:p>
          <a:p>
            <a:pPr marL="457200" lvl="1" indent="0" eaLnBrk="1" hangingPunct="1">
              <a:lnSpc>
                <a:spcPct val="80000"/>
              </a:lnSpc>
              <a:buFont typeface="Arial" panose="020B0604020202020204" pitchFamily="34" charset="0"/>
              <a:buNone/>
              <a:defRPr/>
            </a:pPr>
            <a:r>
              <a:rPr lang="en-US" altLang="en-US" dirty="0"/>
              <a:t>RTS</a:t>
            </a:r>
          </a:p>
          <a:p>
            <a:pPr marL="457200" lvl="1" indent="0" eaLnBrk="1" hangingPunct="1">
              <a:lnSpc>
                <a:spcPct val="80000"/>
              </a:lnSpc>
              <a:buFont typeface="Arial" panose="020B0604020202020204" pitchFamily="34" charset="0"/>
              <a:buNone/>
              <a:defRPr/>
            </a:pPr>
            <a:r>
              <a:rPr lang="en-US" altLang="en-US" dirty="0"/>
              <a:t>Sports</a:t>
            </a:r>
          </a:p>
          <a:p>
            <a:pPr marL="457200" lvl="1" indent="0" eaLnBrk="1" hangingPunct="1">
              <a:lnSpc>
                <a:spcPct val="80000"/>
              </a:lnSpc>
              <a:buFont typeface="Arial" panose="020B0604020202020204" pitchFamily="34" charset="0"/>
              <a:buNone/>
              <a:defRPr/>
            </a:pPr>
            <a:r>
              <a:rPr lang="en-US" altLang="en-US" dirty="0"/>
              <a:t>Racing</a:t>
            </a:r>
          </a:p>
          <a:p>
            <a:pPr marL="457200" lvl="1" indent="0" eaLnBrk="1" hangingPunct="1">
              <a:lnSpc>
                <a:spcPct val="80000"/>
              </a:lnSpc>
              <a:buFont typeface="Arial" panose="020B0604020202020204" pitchFamily="34" charset="0"/>
              <a:buNone/>
              <a:defRPr/>
            </a:pPr>
            <a:r>
              <a:rPr lang="en-US" altLang="en-US" dirty="0"/>
              <a:t>Fighting</a:t>
            </a:r>
          </a:p>
          <a:p>
            <a:pPr eaLnBrk="1" hangingPunct="1">
              <a:lnSpc>
                <a:spcPct val="80000"/>
              </a:lnSpc>
              <a:defRPr/>
            </a:pPr>
            <a:endParaRPr lang="en-US" altLang="en-US" dirty="0"/>
          </a:p>
          <a:p>
            <a:pPr marL="0" indent="0" eaLnBrk="1" hangingPunct="1">
              <a:lnSpc>
                <a:spcPct val="80000"/>
              </a:lnSpc>
              <a:buFont typeface="Arial" panose="020B0604020202020204" pitchFamily="34" charset="0"/>
              <a:buNone/>
              <a:defRPr/>
            </a:pPr>
            <a:r>
              <a:rPr lang="en-US" altLang="en-US" b="1" dirty="0"/>
              <a:t>Result:</a:t>
            </a:r>
          </a:p>
          <a:p>
            <a:pPr marL="457200" lvl="1" indent="0" eaLnBrk="1" hangingPunct="1">
              <a:lnSpc>
                <a:spcPct val="80000"/>
              </a:lnSpc>
              <a:buFont typeface="Arial" panose="020B0604020202020204" pitchFamily="34" charset="0"/>
              <a:buNone/>
              <a:defRPr/>
            </a:pPr>
            <a:r>
              <a:rPr lang="en-US" altLang="en-US" dirty="0"/>
              <a:t>Considerable specialization within AI</a:t>
            </a:r>
          </a:p>
          <a:p>
            <a:pPr marL="457200" lvl="1" indent="0" eaLnBrk="1" hangingPunct="1">
              <a:lnSpc>
                <a:spcPct val="80000"/>
              </a:lnSpc>
              <a:buFont typeface="Arial" panose="020B0604020202020204" pitchFamily="34" charset="0"/>
              <a:buNone/>
              <a:defRPr/>
            </a:pPr>
            <a:r>
              <a:rPr lang="en-US" altLang="en-US" dirty="0"/>
              <a:t>One reason why AI middleware is so difficult</a:t>
            </a:r>
            <a:endParaRPr lang="en-US" altLang="en-US" sz="3200"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animEffect transition="in" filter="fade">
                                      <p:cBhvr>
                                        <p:cTn id="30" dur="500"/>
                                        <p:tgtEl>
                                          <p:spTgt spid="3">
                                            <p:txEl>
                                              <p:pRg st="8" end="8"/>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animEffect transition="in" filter="fade">
                                      <p:cBhvr>
                                        <p:cTn id="33" dur="500"/>
                                        <p:tgtEl>
                                          <p:spTgt spid="3">
                                            <p:txEl>
                                              <p:pRg st="9" end="9"/>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
                                            <p:txEl>
                                              <p:pRg st="10" end="10"/>
                                            </p:txEl>
                                          </p:spTgt>
                                        </p:tgtEl>
                                        <p:attrNameLst>
                                          <p:attrName>style.visibility</p:attrName>
                                        </p:attrNameLst>
                                      </p:cBhvr>
                                      <p:to>
                                        <p:strVal val="visible"/>
                                      </p:to>
                                    </p:set>
                                    <p:animEffect transition="in" filter="fade">
                                      <p:cBhvr>
                                        <p:cTn id="36"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itle 1">
            <a:extLst>
              <a:ext uri="{FF2B5EF4-FFF2-40B4-BE49-F238E27FC236}">
                <a16:creationId xmlns:a16="http://schemas.microsoft.com/office/drawing/2014/main" id="{1438DDF6-7CCA-4EB1-A3DA-1A127BBA4132}"/>
              </a:ext>
            </a:extLst>
          </p:cNvPr>
          <p:cNvSpPr>
            <a:spLocks noGrp="1"/>
          </p:cNvSpPr>
          <p:nvPr>
            <p:ph type="title"/>
          </p:nvPr>
        </p:nvSpPr>
        <p:spPr>
          <a:xfrm>
            <a:off x="838200" y="352425"/>
            <a:ext cx="10552113" cy="1325563"/>
          </a:xfrm>
        </p:spPr>
        <p:txBody>
          <a:bodyPr/>
          <a:lstStyle/>
          <a:p>
            <a:pPr eaLnBrk="1" hangingPunct="1"/>
            <a:r>
              <a:rPr lang="en-US" altLang="en-US"/>
              <a:t>Insight: AI coders are like </a:t>
            </a:r>
            <a:r>
              <a:rPr lang="en-US" altLang="en-US" b="1">
                <a:solidFill>
                  <a:schemeClr val="accent2"/>
                </a:solidFill>
              </a:rPr>
              <a:t>interior designers</a:t>
            </a:r>
          </a:p>
        </p:txBody>
      </p:sp>
      <p:sp>
        <p:nvSpPr>
          <p:cNvPr id="3" name="Content Placeholder 2">
            <a:extLst>
              <a:ext uri="{FF2B5EF4-FFF2-40B4-BE49-F238E27FC236}">
                <a16:creationId xmlns:a16="http://schemas.microsoft.com/office/drawing/2014/main" id="{5136C940-4F3C-49D7-99C9-A312A2CA3AA8}"/>
              </a:ext>
            </a:extLst>
          </p:cNvPr>
          <p:cNvSpPr>
            <a:spLocks noGrp="1"/>
          </p:cNvSpPr>
          <p:nvPr>
            <p:ph idx="1"/>
          </p:nvPr>
        </p:nvSpPr>
        <p:spPr>
          <a:xfrm>
            <a:off x="1490663" y="2135188"/>
            <a:ext cx="10431462" cy="4041775"/>
          </a:xfrm>
        </p:spPr>
        <p:txBody>
          <a:bodyPr/>
          <a:lstStyle/>
          <a:p>
            <a:pPr marL="0" indent="0" eaLnBrk="1" hangingPunct="1">
              <a:lnSpc>
                <a:spcPct val="80000"/>
              </a:lnSpc>
              <a:buFont typeface="Arial" panose="020B0604020202020204" pitchFamily="34" charset="0"/>
              <a:buNone/>
              <a:defRPr/>
            </a:pPr>
            <a:r>
              <a:rPr lang="en-US" altLang="en-US" b="1" dirty="0"/>
              <a:t>A homeowner wants their house decorated</a:t>
            </a:r>
          </a:p>
          <a:p>
            <a:pPr marL="457200" lvl="1" indent="0" eaLnBrk="1" hangingPunct="1">
              <a:lnSpc>
                <a:spcPct val="80000"/>
              </a:lnSpc>
              <a:buFont typeface="Arial" panose="020B0604020202020204" pitchFamily="34" charset="0"/>
              <a:buNone/>
              <a:defRPr/>
            </a:pPr>
            <a:r>
              <a:rPr lang="en-US" altLang="en-US" dirty="0"/>
              <a:t>They have vague ideas that aren’t articulated well</a:t>
            </a:r>
          </a:p>
          <a:p>
            <a:pPr marL="457200" lvl="1" indent="0" eaLnBrk="1" hangingPunct="1">
              <a:lnSpc>
                <a:spcPct val="80000"/>
              </a:lnSpc>
              <a:buFont typeface="Arial" panose="020B0604020202020204" pitchFamily="34" charset="0"/>
              <a:buNone/>
              <a:defRPr/>
            </a:pPr>
            <a:r>
              <a:rPr lang="en-US" altLang="en-US" dirty="0"/>
              <a:t>They’ll know it when they see it</a:t>
            </a:r>
          </a:p>
          <a:p>
            <a:pPr lvl="1" eaLnBrk="1" hangingPunct="1">
              <a:lnSpc>
                <a:spcPct val="80000"/>
              </a:lnSpc>
              <a:defRPr/>
            </a:pPr>
            <a:endParaRPr lang="en-US" altLang="en-US" sz="2000" dirty="0"/>
          </a:p>
          <a:p>
            <a:pPr marL="0" indent="0" eaLnBrk="1" hangingPunct="1">
              <a:lnSpc>
                <a:spcPct val="80000"/>
              </a:lnSpc>
              <a:buFont typeface="Arial" panose="020B0604020202020204" pitchFamily="34" charset="0"/>
              <a:buNone/>
              <a:defRPr/>
            </a:pPr>
            <a:r>
              <a:rPr lang="en-US" altLang="en-US" b="1" dirty="0"/>
              <a:t>A game designer wants the game characters decorated with behavior</a:t>
            </a:r>
          </a:p>
          <a:p>
            <a:pPr marL="457200" lvl="1" indent="0" eaLnBrk="1" hangingPunct="1">
              <a:lnSpc>
                <a:spcPct val="80000"/>
              </a:lnSpc>
              <a:buFont typeface="Arial" panose="020B0604020202020204" pitchFamily="34" charset="0"/>
              <a:buNone/>
              <a:defRPr/>
            </a:pPr>
            <a:r>
              <a:rPr lang="en-US" altLang="en-US" dirty="0"/>
              <a:t>They have vague ideas of how the behavior might work</a:t>
            </a:r>
          </a:p>
          <a:p>
            <a:pPr marL="457200" lvl="1" indent="0" eaLnBrk="1" hangingPunct="1">
              <a:lnSpc>
                <a:spcPct val="80000"/>
              </a:lnSpc>
              <a:buFont typeface="Arial" panose="020B0604020202020204" pitchFamily="34" charset="0"/>
              <a:buNone/>
              <a:defRPr/>
            </a:pPr>
            <a:r>
              <a:rPr lang="en-US" altLang="en-US" dirty="0"/>
              <a:t>They’ll know it when they see it</a:t>
            </a:r>
          </a:p>
          <a:p>
            <a:pPr lvl="1" eaLnBrk="1" hangingPunct="1">
              <a:lnSpc>
                <a:spcPct val="80000"/>
              </a:lnSpc>
              <a:defRPr/>
            </a:pPr>
            <a:endParaRPr lang="en-US" altLang="en-US" sz="2000" dirty="0"/>
          </a:p>
          <a:p>
            <a:pPr marL="0" indent="0" eaLnBrk="1" hangingPunct="1">
              <a:lnSpc>
                <a:spcPct val="80000"/>
              </a:lnSpc>
              <a:buFont typeface="Arial" panose="020B0604020202020204" pitchFamily="34" charset="0"/>
              <a:buNone/>
              <a:defRPr/>
            </a:pPr>
            <a:r>
              <a:rPr lang="en-US" altLang="en-US" b="1" dirty="0"/>
              <a:t>AI Programmer’s job is to work with the game designer</a:t>
            </a:r>
          </a:p>
          <a:p>
            <a:pPr marL="457200" lvl="1" indent="0" eaLnBrk="1" hangingPunct="1">
              <a:lnSpc>
                <a:spcPct val="80000"/>
              </a:lnSpc>
              <a:buFont typeface="Arial" panose="020B0604020202020204" pitchFamily="34" charset="0"/>
              <a:buNone/>
              <a:defRPr/>
            </a:pPr>
            <a:r>
              <a:rPr lang="en-US" altLang="en-US" dirty="0"/>
              <a:t>Suggest possibilities</a:t>
            </a:r>
          </a:p>
          <a:p>
            <a:pPr marL="457200" lvl="1" indent="0" eaLnBrk="1" hangingPunct="1">
              <a:lnSpc>
                <a:spcPct val="80000"/>
              </a:lnSpc>
              <a:buFont typeface="Arial" panose="020B0604020202020204" pitchFamily="34" charset="0"/>
              <a:buNone/>
              <a:defRPr/>
            </a:pPr>
            <a:r>
              <a:rPr lang="en-US" altLang="en-US" dirty="0"/>
              <a:t>Work with designer to get at what designer really wants</a:t>
            </a:r>
            <a:endParaRPr lang="en-US" altLang="en-US" sz="2800" dirty="0"/>
          </a:p>
          <a:p>
            <a:pPr marL="914400" lvl="2" indent="0" eaLnBrk="1" hangingPunct="1">
              <a:lnSpc>
                <a:spcPct val="80000"/>
              </a:lnSpc>
              <a:buFont typeface="Arial" panose="020B0604020202020204" pitchFamily="34" charset="0"/>
              <a:buNone/>
              <a:defRPr/>
            </a:pPr>
            <a:endParaRPr lang="en-US" altLang="en-US" sz="3200"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500"/>
                                        <p:tgtEl>
                                          <p:spTgt spid="3">
                                            <p:txEl>
                                              <p:pRg st="4" end="4"/>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fade">
                                      <p:cBhvr>
                                        <p:cTn id="21" dur="500"/>
                                        <p:tgtEl>
                                          <p:spTgt spid="3">
                                            <p:txEl>
                                              <p:pRg st="5" end="5"/>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fade">
                                      <p:cBhvr>
                                        <p:cTn id="24" dur="500"/>
                                        <p:tgtEl>
                                          <p:spTgt spid="3">
                                            <p:txEl>
                                              <p:pRg st="6" end="6"/>
                                            </p:txEl>
                                          </p:spTgt>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animEffect transition="in" filter="fade">
                                      <p:cBhvr>
                                        <p:cTn id="29" dur="500"/>
                                        <p:tgtEl>
                                          <p:spTgt spid="3">
                                            <p:txEl>
                                              <p:pRg st="8" end="8"/>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
                                            <p:txEl>
                                              <p:pRg st="9" end="9"/>
                                            </p:txEl>
                                          </p:spTgt>
                                        </p:tgtEl>
                                        <p:attrNameLst>
                                          <p:attrName>style.visibility</p:attrName>
                                        </p:attrNameLst>
                                      </p:cBhvr>
                                      <p:to>
                                        <p:strVal val="visible"/>
                                      </p:to>
                                    </p:set>
                                    <p:animEffect transition="in" filter="fade">
                                      <p:cBhvr>
                                        <p:cTn id="32" dur="500"/>
                                        <p:tgtEl>
                                          <p:spTgt spid="3">
                                            <p:txEl>
                                              <p:pRg st="9" end="9"/>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animEffect transition="in" filter="fade">
                                      <p:cBhvr>
                                        <p:cTn id="35"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itle 1">
            <a:extLst>
              <a:ext uri="{FF2B5EF4-FFF2-40B4-BE49-F238E27FC236}">
                <a16:creationId xmlns:a16="http://schemas.microsoft.com/office/drawing/2014/main" id="{1438DDF6-7CCA-4EB1-A3DA-1A127BBA4132}"/>
              </a:ext>
            </a:extLst>
          </p:cNvPr>
          <p:cNvSpPr>
            <a:spLocks noGrp="1"/>
          </p:cNvSpPr>
          <p:nvPr>
            <p:ph type="title"/>
          </p:nvPr>
        </p:nvSpPr>
        <p:spPr>
          <a:xfrm>
            <a:off x="838200" y="352425"/>
            <a:ext cx="10552113" cy="1325563"/>
          </a:xfrm>
        </p:spPr>
        <p:txBody>
          <a:bodyPr/>
          <a:lstStyle/>
          <a:p>
            <a:pPr eaLnBrk="1" hangingPunct="1"/>
            <a:r>
              <a:rPr lang="en-US" altLang="en-US" dirty="0"/>
              <a:t>Insight: Game AI is </a:t>
            </a:r>
            <a:r>
              <a:rPr lang="en-US" altLang="en-US" b="1" dirty="0">
                <a:solidFill>
                  <a:schemeClr val="accent2"/>
                </a:solidFill>
              </a:rPr>
              <a:t>entertainment</a:t>
            </a:r>
          </a:p>
        </p:txBody>
      </p:sp>
      <p:sp>
        <p:nvSpPr>
          <p:cNvPr id="3" name="Content Placeholder 2">
            <a:extLst>
              <a:ext uri="{FF2B5EF4-FFF2-40B4-BE49-F238E27FC236}">
                <a16:creationId xmlns:a16="http://schemas.microsoft.com/office/drawing/2014/main" id="{5136C940-4F3C-49D7-99C9-A312A2CA3AA8}"/>
              </a:ext>
            </a:extLst>
          </p:cNvPr>
          <p:cNvSpPr>
            <a:spLocks noGrp="1"/>
          </p:cNvSpPr>
          <p:nvPr>
            <p:ph idx="1"/>
          </p:nvPr>
        </p:nvSpPr>
        <p:spPr>
          <a:xfrm>
            <a:off x="1490663" y="2135188"/>
            <a:ext cx="10431462" cy="4041775"/>
          </a:xfrm>
        </p:spPr>
        <p:txBody>
          <a:bodyPr/>
          <a:lstStyle/>
          <a:p>
            <a:pPr marL="0" indent="0" eaLnBrk="1" hangingPunct="1">
              <a:lnSpc>
                <a:spcPct val="80000"/>
              </a:lnSpc>
              <a:buFont typeface="Arial" panose="020B0604020202020204" pitchFamily="34" charset="0"/>
              <a:buNone/>
              <a:defRPr/>
            </a:pPr>
            <a:r>
              <a:rPr lang="en-US" altLang="en-US" b="1" dirty="0"/>
              <a:t>Beating the player is not the goal</a:t>
            </a:r>
          </a:p>
          <a:p>
            <a:pPr marL="457200" lvl="1" indent="0" eaLnBrk="1" hangingPunct="1">
              <a:lnSpc>
                <a:spcPct val="80000"/>
              </a:lnSpc>
              <a:buFont typeface="Arial" panose="020B0604020202020204" pitchFamily="34" charset="0"/>
              <a:buNone/>
              <a:defRPr/>
            </a:pPr>
            <a:r>
              <a:rPr lang="en-US" altLang="en-US" dirty="0"/>
              <a:t>The player feeling challenged and having a good time is the goal</a:t>
            </a:r>
          </a:p>
          <a:p>
            <a:pPr lvl="1" eaLnBrk="1" hangingPunct="1">
              <a:lnSpc>
                <a:spcPct val="80000"/>
              </a:lnSpc>
              <a:defRPr/>
            </a:pPr>
            <a:endParaRPr lang="en-US" altLang="en-US" sz="2000" dirty="0"/>
          </a:p>
          <a:p>
            <a:pPr marL="0" indent="0" eaLnBrk="1" hangingPunct="1">
              <a:lnSpc>
                <a:spcPct val="80000"/>
              </a:lnSpc>
              <a:buFont typeface="Arial" panose="020B0604020202020204" pitchFamily="34" charset="0"/>
              <a:buNone/>
              <a:defRPr/>
            </a:pPr>
            <a:r>
              <a:rPr lang="en-US" altLang="en-US" b="1" dirty="0"/>
              <a:t>The AI doesn’t have to solve the hard problem of intelligence</a:t>
            </a:r>
          </a:p>
          <a:p>
            <a:pPr marL="457200" lvl="1" indent="0" eaLnBrk="1" hangingPunct="1">
              <a:lnSpc>
                <a:spcPct val="80000"/>
              </a:lnSpc>
              <a:buFont typeface="Arial" panose="020B0604020202020204" pitchFamily="34" charset="0"/>
              <a:buNone/>
              <a:defRPr/>
            </a:pPr>
            <a:r>
              <a:rPr lang="en-US" altLang="en-US" dirty="0"/>
              <a:t>Cheating is OK</a:t>
            </a:r>
          </a:p>
          <a:p>
            <a:pPr marL="457200" lvl="1" indent="0" eaLnBrk="1" hangingPunct="1">
              <a:lnSpc>
                <a:spcPct val="80000"/>
              </a:lnSpc>
              <a:buNone/>
              <a:defRPr/>
            </a:pPr>
            <a:r>
              <a:rPr lang="en-US" altLang="en-US" sz="2000" dirty="0"/>
              <a:t>“If you </a:t>
            </a:r>
            <a:r>
              <a:rPr lang="en-US" altLang="en-US" sz="2000" dirty="0" err="1"/>
              <a:t>ain’t</a:t>
            </a:r>
            <a:r>
              <a:rPr lang="en-US" altLang="en-US" sz="2000" dirty="0"/>
              <a:t> cheating, you </a:t>
            </a:r>
            <a:r>
              <a:rPr lang="en-US" altLang="en-US" sz="2000" dirty="0" err="1"/>
              <a:t>ain’t</a:t>
            </a:r>
            <a:r>
              <a:rPr lang="en-US" altLang="en-US" sz="2000" dirty="0"/>
              <a:t> trying. If you get caught cheating, you </a:t>
            </a:r>
            <a:r>
              <a:rPr lang="en-US" altLang="en-US" sz="2000" dirty="0" err="1"/>
              <a:t>ain’t</a:t>
            </a:r>
            <a:r>
              <a:rPr lang="en-US" altLang="en-US" sz="2000" dirty="0"/>
              <a:t> trying hard enough”</a:t>
            </a:r>
          </a:p>
          <a:p>
            <a:pPr marL="457200" lvl="1" indent="0" eaLnBrk="1" hangingPunct="1">
              <a:lnSpc>
                <a:spcPct val="80000"/>
              </a:lnSpc>
              <a:buNone/>
              <a:defRPr/>
            </a:pPr>
            <a:endParaRPr lang="en-US" altLang="en-US" sz="2000" dirty="0"/>
          </a:p>
          <a:p>
            <a:pPr marL="0" indent="0" eaLnBrk="1" hangingPunct="1">
              <a:lnSpc>
                <a:spcPct val="80000"/>
              </a:lnSpc>
              <a:buFont typeface="Arial" panose="020B0604020202020204" pitchFamily="34" charset="0"/>
              <a:buNone/>
              <a:defRPr/>
            </a:pPr>
            <a:r>
              <a:rPr lang="en-US" altLang="en-US" b="1" dirty="0"/>
              <a:t>The AI needs to give a performance</a:t>
            </a:r>
          </a:p>
          <a:p>
            <a:pPr marL="457200" lvl="1" indent="0" eaLnBrk="1" hangingPunct="1">
              <a:lnSpc>
                <a:spcPct val="80000"/>
              </a:lnSpc>
              <a:buFont typeface="Arial" panose="020B0604020202020204" pitchFamily="34" charset="0"/>
              <a:buNone/>
              <a:defRPr/>
            </a:pPr>
            <a:r>
              <a:rPr lang="en-US" altLang="en-US" dirty="0"/>
              <a:t>The AI is like an actor who plays a part and gives a performance</a:t>
            </a:r>
          </a:p>
          <a:p>
            <a:pPr marL="457200" lvl="1" indent="0" eaLnBrk="1" hangingPunct="1">
              <a:lnSpc>
                <a:spcPct val="80000"/>
              </a:lnSpc>
              <a:buFont typeface="Arial" panose="020B0604020202020204" pitchFamily="34" charset="0"/>
              <a:buNone/>
              <a:defRPr/>
            </a:pPr>
            <a:r>
              <a:rPr lang="en-US" altLang="en-US" dirty="0"/>
              <a:t>The AI should give (fake) clues so that it is perceived as being more intelligent</a:t>
            </a:r>
            <a:endParaRPr lang="en-US" altLang="en-US" sz="2800" dirty="0"/>
          </a:p>
          <a:p>
            <a:pPr marL="914400" lvl="2" indent="0" eaLnBrk="1" hangingPunct="1">
              <a:lnSpc>
                <a:spcPct val="80000"/>
              </a:lnSpc>
              <a:buFont typeface="Arial" panose="020B0604020202020204" pitchFamily="34" charset="0"/>
              <a:buNone/>
              <a:defRPr/>
            </a:pPr>
            <a:endParaRPr lang="en-US" altLang="en-US" sz="3200" dirty="0"/>
          </a:p>
        </p:txBody>
      </p:sp>
    </p:spTree>
    <p:extLst>
      <p:ext uri="{BB962C8B-B14F-4D97-AF65-F5344CB8AC3E}">
        <p14:creationId xmlns:p14="http://schemas.microsoft.com/office/powerpoint/2010/main" val="201551985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500"/>
                                        <p:tgtEl>
                                          <p:spTgt spid="3">
                                            <p:txEl>
                                              <p:pRg st="4" end="4"/>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fade">
                                      <p:cBhvr>
                                        <p:cTn id="21" dur="500"/>
                                        <p:tgtEl>
                                          <p:spTgt spid="3">
                                            <p:txEl>
                                              <p:pRg st="5" end="5"/>
                                            </p:txEl>
                                          </p:spTgt>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
                                            <p:txEl>
                                              <p:pRg st="7" end="7"/>
                                            </p:txEl>
                                          </p:spTgt>
                                        </p:tgtEl>
                                        <p:attrNameLst>
                                          <p:attrName>style.visibility</p:attrName>
                                        </p:attrNameLst>
                                      </p:cBhvr>
                                      <p:to>
                                        <p:strVal val="visible"/>
                                      </p:to>
                                    </p:set>
                                    <p:animEffect transition="in" filter="fade">
                                      <p:cBhvr>
                                        <p:cTn id="26" dur="500"/>
                                        <p:tgtEl>
                                          <p:spTgt spid="3">
                                            <p:txEl>
                                              <p:pRg st="7" end="7"/>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animEffect transition="in" filter="fade">
                                      <p:cBhvr>
                                        <p:cTn id="29" dur="500"/>
                                        <p:tgtEl>
                                          <p:spTgt spid="3">
                                            <p:txEl>
                                              <p:pRg st="8" end="8"/>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
                                            <p:txEl>
                                              <p:pRg st="9" end="9"/>
                                            </p:txEl>
                                          </p:spTgt>
                                        </p:tgtEl>
                                        <p:attrNameLst>
                                          <p:attrName>style.visibility</p:attrName>
                                        </p:attrNameLst>
                                      </p:cBhvr>
                                      <p:to>
                                        <p:strVal val="visible"/>
                                      </p:to>
                                    </p:set>
                                    <p:animEffect transition="in" filter="fade">
                                      <p:cBhvr>
                                        <p:cTn id="32"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le 1">
            <a:extLst>
              <a:ext uri="{FF2B5EF4-FFF2-40B4-BE49-F238E27FC236}">
                <a16:creationId xmlns:a16="http://schemas.microsoft.com/office/drawing/2014/main" id="{00FC100C-65BD-43A0-A46D-E4CC29500A59}"/>
              </a:ext>
            </a:extLst>
          </p:cNvPr>
          <p:cNvSpPr>
            <a:spLocks noGrp="1"/>
          </p:cNvSpPr>
          <p:nvPr>
            <p:ph type="title"/>
          </p:nvPr>
        </p:nvSpPr>
        <p:spPr/>
        <p:txBody>
          <a:bodyPr/>
          <a:lstStyle/>
          <a:p>
            <a:pPr eaLnBrk="1" hangingPunct="1"/>
            <a:r>
              <a:rPr lang="en-US" altLang="en-US" dirty="0"/>
              <a:t>Readings for next week (</a:t>
            </a:r>
            <a:r>
              <a:rPr lang="en-US" altLang="en-US" dirty="0">
                <a:solidFill>
                  <a:schemeClr val="accent2"/>
                </a:solidFill>
              </a:rPr>
              <a:t>by Monday</a:t>
            </a:r>
            <a:r>
              <a:rPr lang="en-US" altLang="en-US" dirty="0"/>
              <a:t>)</a:t>
            </a:r>
          </a:p>
        </p:txBody>
      </p:sp>
      <p:sp>
        <p:nvSpPr>
          <p:cNvPr id="3" name="Content Placeholder 2">
            <a:extLst>
              <a:ext uri="{FF2B5EF4-FFF2-40B4-BE49-F238E27FC236}">
                <a16:creationId xmlns:a16="http://schemas.microsoft.com/office/drawing/2014/main" id="{C6335E4D-6B99-4B10-892E-085F95E298F4}"/>
              </a:ext>
            </a:extLst>
          </p:cNvPr>
          <p:cNvSpPr>
            <a:spLocks noGrp="1"/>
          </p:cNvSpPr>
          <p:nvPr>
            <p:ph idx="1"/>
          </p:nvPr>
        </p:nvSpPr>
        <p:spPr>
          <a:xfrm>
            <a:off x="4359275" y="2767013"/>
            <a:ext cx="7562850" cy="2417762"/>
          </a:xfrm>
        </p:spPr>
        <p:txBody>
          <a:bodyPr/>
          <a:lstStyle/>
          <a:p>
            <a:pPr marL="0" indent="0" eaLnBrk="1" hangingPunct="1">
              <a:buNone/>
            </a:pPr>
            <a:r>
              <a:rPr lang="en-US" altLang="en-US" sz="4000" dirty="0">
                <a:hlinkClick r:id="rId2"/>
              </a:rPr>
              <a:t>www.gameaipro.com</a:t>
            </a:r>
            <a:endParaRPr lang="en-US" altLang="en-US" sz="4000" dirty="0"/>
          </a:p>
          <a:p>
            <a:pPr marL="0" indent="0" eaLnBrk="1" hangingPunct="1">
              <a:buNone/>
            </a:pPr>
            <a:r>
              <a:rPr lang="en-US" altLang="en-US" dirty="0"/>
              <a:t>GAIP 1, Ch 1: What is Game AI? </a:t>
            </a:r>
          </a:p>
          <a:p>
            <a:pPr marL="0" indent="0" eaLnBrk="1" hangingPunct="1">
              <a:buNone/>
            </a:pPr>
            <a:r>
              <a:rPr lang="en-US" altLang="en-US" dirty="0"/>
              <a:t>GAIP 2, Ch 1: Game AI Appreciation, Revisited</a:t>
            </a:r>
          </a:p>
          <a:p>
            <a:pPr marL="0" indent="0" eaLnBrk="1" hangingPunct="1">
              <a:buNone/>
            </a:pPr>
            <a:r>
              <a:rPr lang="en-US" altLang="en-US" dirty="0"/>
              <a:t>GAIP 1, Ch 5: Structural Architecture</a:t>
            </a:r>
          </a:p>
          <a:p>
            <a:pPr marL="0" indent="0" eaLnBrk="1" hangingPunct="1">
              <a:buNone/>
            </a:pPr>
            <a:r>
              <a:rPr lang="en-US" altLang="en-US" dirty="0"/>
              <a:t>GAIP 1, Ch 9: An Introduction to Utility Theory</a:t>
            </a:r>
            <a:endParaRPr lang="en-US" altLang="en-US" b="1" dirty="0"/>
          </a:p>
        </p:txBody>
      </p:sp>
      <p:pic>
        <p:nvPicPr>
          <p:cNvPr id="45060" name="Picture 3">
            <a:extLst>
              <a:ext uri="{FF2B5EF4-FFF2-40B4-BE49-F238E27FC236}">
                <a16:creationId xmlns:a16="http://schemas.microsoft.com/office/drawing/2014/main" id="{1B2E6E8D-F1D7-4D51-AEEF-16BEE2F335B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73238" y="2857883"/>
            <a:ext cx="2068512" cy="2551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itle 1">
            <a:extLst>
              <a:ext uri="{FF2B5EF4-FFF2-40B4-BE49-F238E27FC236}">
                <a16:creationId xmlns:a16="http://schemas.microsoft.com/office/drawing/2014/main" id="{F6F3DD28-43D8-4239-B913-32A1215F30D0}"/>
              </a:ext>
            </a:extLst>
          </p:cNvPr>
          <p:cNvSpPr>
            <a:spLocks noGrp="1"/>
          </p:cNvSpPr>
          <p:nvPr>
            <p:ph type="title"/>
          </p:nvPr>
        </p:nvSpPr>
        <p:spPr>
          <a:xfrm>
            <a:off x="838199" y="352425"/>
            <a:ext cx="11083925" cy="1325563"/>
          </a:xfrm>
        </p:spPr>
        <p:txBody>
          <a:bodyPr/>
          <a:lstStyle/>
          <a:p>
            <a:pPr eaLnBrk="1" hangingPunct="1"/>
            <a:r>
              <a:rPr lang="en-US" altLang="en-US" sz="3600" dirty="0"/>
              <a:t>Written Assignment due </a:t>
            </a:r>
            <a:r>
              <a:rPr lang="en-US" altLang="en-US" sz="3600" b="1" dirty="0">
                <a:solidFill>
                  <a:schemeClr val="accent2"/>
                </a:solidFill>
              </a:rPr>
              <a:t>Wed, May 22</a:t>
            </a:r>
            <a:r>
              <a:rPr lang="en-US" altLang="en-US" sz="3600" b="1" baseline="30000" dirty="0">
                <a:solidFill>
                  <a:schemeClr val="accent2"/>
                </a:solidFill>
              </a:rPr>
              <a:t>nd</a:t>
            </a:r>
            <a:r>
              <a:rPr lang="en-US" altLang="en-US" sz="3600" b="1" dirty="0">
                <a:solidFill>
                  <a:schemeClr val="accent2"/>
                </a:solidFill>
              </a:rPr>
              <a:t> </a:t>
            </a:r>
            <a:r>
              <a:rPr lang="en-US" altLang="en-US" sz="2000" b="1" dirty="0">
                <a:solidFill>
                  <a:schemeClr val="accent2"/>
                </a:solidFill>
              </a:rPr>
              <a:t>(TURN IT IN OR GET DROPPED)</a:t>
            </a:r>
            <a:endParaRPr lang="en-US" altLang="en-US" sz="3600" dirty="0">
              <a:solidFill>
                <a:schemeClr val="tx1">
                  <a:lumMod val="75000"/>
                  <a:lumOff val="25000"/>
                </a:schemeClr>
              </a:solidFill>
            </a:endParaRPr>
          </a:p>
        </p:txBody>
      </p:sp>
      <p:sp>
        <p:nvSpPr>
          <p:cNvPr id="3" name="Content Placeholder 2">
            <a:extLst>
              <a:ext uri="{FF2B5EF4-FFF2-40B4-BE49-F238E27FC236}">
                <a16:creationId xmlns:a16="http://schemas.microsoft.com/office/drawing/2014/main" id="{911E621B-299C-4262-ADB0-D5FFBA31F70F}"/>
              </a:ext>
            </a:extLst>
          </p:cNvPr>
          <p:cNvSpPr>
            <a:spLocks noGrp="1"/>
          </p:cNvSpPr>
          <p:nvPr>
            <p:ph idx="1"/>
          </p:nvPr>
        </p:nvSpPr>
        <p:spPr>
          <a:xfrm>
            <a:off x="1438275" y="1739900"/>
            <a:ext cx="10483850" cy="4437063"/>
          </a:xfrm>
        </p:spPr>
        <p:txBody>
          <a:bodyPr/>
          <a:lstStyle/>
          <a:p>
            <a:pPr marL="457200" lvl="1" indent="0" eaLnBrk="1" hangingPunct="1">
              <a:lnSpc>
                <a:spcPct val="80000"/>
              </a:lnSpc>
              <a:buFont typeface="Arial" panose="020B0604020202020204" pitchFamily="34" charset="0"/>
              <a:buNone/>
              <a:defRPr/>
            </a:pPr>
            <a:r>
              <a:rPr lang="en-US" altLang="en-US" sz="1800" b="1" dirty="0"/>
              <a:t>Step 1:</a:t>
            </a:r>
            <a:endParaRPr lang="en-US" altLang="en-US" sz="1800" dirty="0"/>
          </a:p>
          <a:p>
            <a:pPr lvl="1" eaLnBrk="1" hangingPunct="1">
              <a:lnSpc>
                <a:spcPct val="80000"/>
              </a:lnSpc>
              <a:buFontTx/>
              <a:buNone/>
              <a:defRPr/>
            </a:pPr>
            <a:r>
              <a:rPr lang="en-US" altLang="en-US" sz="1800" dirty="0"/>
              <a:t>	Watch this 27min GDC talk: “30 Things I Hate About Your Game Pitch”</a:t>
            </a:r>
          </a:p>
          <a:p>
            <a:pPr lvl="1" eaLnBrk="1" hangingPunct="1">
              <a:lnSpc>
                <a:spcPct val="80000"/>
              </a:lnSpc>
              <a:buFontTx/>
              <a:buNone/>
              <a:defRPr/>
            </a:pPr>
            <a:r>
              <a:rPr lang="en-US" altLang="en-US" sz="1800" dirty="0"/>
              <a:t>	(</a:t>
            </a:r>
            <a:r>
              <a:rPr lang="en-US" sz="1800" dirty="0">
                <a:hlinkClick r:id="rId2"/>
              </a:rPr>
              <a:t>https://www.youtube.com/watch?v=4LTtr45y7P0</a:t>
            </a:r>
            <a:r>
              <a:rPr lang="en-US" altLang="en-US" sz="1800" dirty="0"/>
              <a:t>)</a:t>
            </a:r>
          </a:p>
          <a:p>
            <a:pPr marL="457200" lvl="1" indent="0" eaLnBrk="1" hangingPunct="1">
              <a:lnSpc>
                <a:spcPct val="80000"/>
              </a:lnSpc>
              <a:buFont typeface="Arial" panose="020B0604020202020204" pitchFamily="34" charset="0"/>
              <a:buNone/>
              <a:defRPr/>
            </a:pPr>
            <a:r>
              <a:rPr lang="en-US" altLang="en-US" sz="1800" b="1" dirty="0"/>
              <a:t>Step 2:</a:t>
            </a:r>
            <a:endParaRPr lang="en-US" altLang="en-US" sz="1800" dirty="0"/>
          </a:p>
          <a:p>
            <a:pPr lvl="1" eaLnBrk="1" hangingPunct="1">
              <a:lnSpc>
                <a:spcPct val="80000"/>
              </a:lnSpc>
              <a:buFontTx/>
              <a:buNone/>
              <a:defRPr/>
            </a:pPr>
            <a:r>
              <a:rPr lang="en-US" altLang="en-US" sz="1800" dirty="0"/>
              <a:t>	Brainstorm a list of “Things I Hate About Your Game AI”.</a:t>
            </a:r>
          </a:p>
          <a:p>
            <a:pPr lvl="1" eaLnBrk="1" hangingPunct="1">
              <a:lnSpc>
                <a:spcPct val="80000"/>
              </a:lnSpc>
              <a:buFontTx/>
              <a:buNone/>
              <a:defRPr/>
            </a:pPr>
            <a:r>
              <a:rPr lang="en-US" altLang="en-US" sz="1800" dirty="0"/>
              <a:t>	Research terrible game AI and what people are complaining about. Add to your list.</a:t>
            </a:r>
          </a:p>
          <a:p>
            <a:pPr marL="457200" lvl="1" indent="0" eaLnBrk="1" hangingPunct="1">
              <a:lnSpc>
                <a:spcPct val="80000"/>
              </a:lnSpc>
              <a:buFont typeface="Arial" panose="020B0604020202020204" pitchFamily="34" charset="0"/>
              <a:buNone/>
              <a:defRPr/>
            </a:pPr>
            <a:r>
              <a:rPr lang="en-US" altLang="en-US" sz="1800" b="1" dirty="0"/>
              <a:t>Step 3:</a:t>
            </a:r>
          </a:p>
          <a:p>
            <a:pPr lvl="1" eaLnBrk="1" hangingPunct="1">
              <a:lnSpc>
                <a:spcPct val="80000"/>
              </a:lnSpc>
              <a:buFontTx/>
              <a:buNone/>
              <a:defRPr/>
            </a:pPr>
            <a:r>
              <a:rPr lang="en-US" altLang="en-US" sz="1800" dirty="0"/>
              <a:t>	Decide on </a:t>
            </a:r>
            <a:r>
              <a:rPr lang="en-US" altLang="en-US" sz="1800" dirty="0">
                <a:solidFill>
                  <a:schemeClr val="accent1"/>
                </a:solidFill>
              </a:rPr>
              <a:t>10</a:t>
            </a:r>
            <a:r>
              <a:rPr lang="en-US" altLang="en-US" sz="1800" dirty="0"/>
              <a:t> to write about. Your title is “10 Things I Hate About Your Game AI”.</a:t>
            </a:r>
            <a:endParaRPr lang="en-US" altLang="en-US" sz="1800" b="1" dirty="0"/>
          </a:p>
          <a:p>
            <a:pPr lvl="1" eaLnBrk="1" hangingPunct="1">
              <a:lnSpc>
                <a:spcPct val="80000"/>
              </a:lnSpc>
              <a:buFontTx/>
              <a:buNone/>
              <a:defRPr/>
            </a:pPr>
            <a:r>
              <a:rPr lang="en-US" altLang="en-US" sz="1800" dirty="0"/>
              <a:t>	Each item needs a </a:t>
            </a:r>
            <a:r>
              <a:rPr lang="en-US" altLang="en-US" sz="1800" dirty="0">
                <a:solidFill>
                  <a:schemeClr val="accent1"/>
                </a:solidFill>
              </a:rPr>
              <a:t>descriptive title header</a:t>
            </a:r>
            <a:r>
              <a:rPr lang="en-US" altLang="en-US" sz="1800" dirty="0"/>
              <a:t>, like “Getting shot in the back is not fun”.</a:t>
            </a:r>
          </a:p>
          <a:p>
            <a:pPr lvl="1" eaLnBrk="1" hangingPunct="1">
              <a:lnSpc>
                <a:spcPct val="80000"/>
              </a:lnSpc>
              <a:buFontTx/>
              <a:buNone/>
              <a:defRPr/>
            </a:pPr>
            <a:r>
              <a:rPr lang="en-US" altLang="en-US" sz="1800" dirty="0"/>
              <a:t>	Each item must have </a:t>
            </a:r>
            <a:r>
              <a:rPr lang="en-US" altLang="en-US" sz="1800" dirty="0">
                <a:solidFill>
                  <a:schemeClr val="accent1"/>
                </a:solidFill>
              </a:rPr>
              <a:t>4 to 8+ sentences </a:t>
            </a:r>
            <a:r>
              <a:rPr lang="en-US" altLang="en-US" sz="1800" dirty="0"/>
              <a:t>explaining:</a:t>
            </a:r>
          </a:p>
          <a:p>
            <a:pPr lvl="1" eaLnBrk="1" hangingPunct="1">
              <a:lnSpc>
                <a:spcPct val="80000"/>
              </a:lnSpc>
              <a:buFontTx/>
              <a:buNone/>
              <a:defRPr/>
            </a:pPr>
            <a:r>
              <a:rPr lang="en-US" altLang="en-US" sz="1800" dirty="0"/>
              <a:t>		1. What is the thing you hate (or your “beef”).</a:t>
            </a:r>
          </a:p>
          <a:p>
            <a:pPr lvl="1" eaLnBrk="1" hangingPunct="1">
              <a:lnSpc>
                <a:spcPct val="80000"/>
              </a:lnSpc>
              <a:buFontTx/>
              <a:buNone/>
              <a:defRPr/>
            </a:pPr>
            <a:r>
              <a:rPr lang="en-US" altLang="en-US" sz="1800" dirty="0"/>
              <a:t>		2. Why you hate it.</a:t>
            </a:r>
          </a:p>
          <a:p>
            <a:pPr lvl="1" eaLnBrk="1" hangingPunct="1">
              <a:lnSpc>
                <a:spcPct val="80000"/>
              </a:lnSpc>
              <a:buFontTx/>
              <a:buNone/>
              <a:defRPr/>
            </a:pPr>
            <a:r>
              <a:rPr lang="en-US" altLang="en-US" sz="1800" dirty="0"/>
              <a:t>		3. One or more examples from a real game.</a:t>
            </a:r>
          </a:p>
          <a:p>
            <a:pPr lvl="1" eaLnBrk="1" hangingPunct="1">
              <a:lnSpc>
                <a:spcPct val="80000"/>
              </a:lnSpc>
              <a:buFontTx/>
              <a:buNone/>
              <a:defRPr/>
            </a:pPr>
            <a:r>
              <a:rPr lang="en-US" altLang="en-US" sz="1800" dirty="0"/>
              <a:t>		4. (optional) Provide a solution.</a:t>
            </a:r>
          </a:p>
          <a:p>
            <a:pPr lvl="1" eaLnBrk="1" hangingPunct="1">
              <a:lnSpc>
                <a:spcPct val="80000"/>
              </a:lnSpc>
              <a:buFontTx/>
              <a:buNone/>
              <a:defRPr/>
            </a:pPr>
            <a:endParaRPr lang="en-US" altLang="en-US" sz="1800" dirty="0"/>
          </a:p>
          <a:p>
            <a:pPr marL="457200" lvl="1" indent="0" eaLnBrk="1" hangingPunct="1">
              <a:lnSpc>
                <a:spcPct val="80000"/>
              </a:lnSpc>
              <a:buFont typeface="Arial" panose="020B0604020202020204" pitchFamily="34" charset="0"/>
              <a:buNone/>
              <a:defRPr/>
            </a:pPr>
            <a:r>
              <a:rPr lang="en-US" altLang="en-US" sz="1800" b="1"/>
              <a:t>Note</a:t>
            </a:r>
            <a:r>
              <a:rPr lang="en-US" altLang="en-US" sz="1800" b="1" dirty="0"/>
              <a:t>: </a:t>
            </a:r>
            <a:r>
              <a:rPr lang="en-US" altLang="en-US" sz="1800" dirty="0"/>
              <a:t>Points deducted for incomprehensible writing, poor grammar, and/or spelling mistakes.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fade">
                                      <p:cBhvr>
                                        <p:cTn id="35" dur="500"/>
                                        <p:tgtEl>
                                          <p:spTgt spid="3">
                                            <p:txEl>
                                              <p:pRg st="8" end="8"/>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3">
                                            <p:txEl>
                                              <p:pRg st="9" end="9"/>
                                            </p:txEl>
                                          </p:spTgt>
                                        </p:tgtEl>
                                        <p:attrNameLst>
                                          <p:attrName>style.visibility</p:attrName>
                                        </p:attrNameLst>
                                      </p:cBhvr>
                                      <p:to>
                                        <p:strVal val="visible"/>
                                      </p:to>
                                    </p:set>
                                    <p:animEffect transition="in" filter="fade">
                                      <p:cBhvr>
                                        <p:cTn id="38" dur="500"/>
                                        <p:tgtEl>
                                          <p:spTgt spid="3">
                                            <p:txEl>
                                              <p:pRg st="9" end="9"/>
                                            </p:txEl>
                                          </p:spTgt>
                                        </p:tgtEl>
                                      </p:cBhvr>
                                    </p:animEffect>
                                  </p:childTnLst>
                                </p:cTn>
                              </p:par>
                              <p:par>
                                <p:cTn id="39" presetID="10" presetClass="entr" presetSubtype="0" fill="hold" nodeType="withEffect">
                                  <p:stCondLst>
                                    <p:cond delay="0"/>
                                  </p:stCondLst>
                                  <p:childTnLst>
                                    <p:set>
                                      <p:cBhvr>
                                        <p:cTn id="40" dur="1" fill="hold">
                                          <p:stCondLst>
                                            <p:cond delay="0"/>
                                          </p:stCondLst>
                                        </p:cTn>
                                        <p:tgtEl>
                                          <p:spTgt spid="3">
                                            <p:txEl>
                                              <p:pRg st="10" end="10"/>
                                            </p:txEl>
                                          </p:spTgt>
                                        </p:tgtEl>
                                        <p:attrNameLst>
                                          <p:attrName>style.visibility</p:attrName>
                                        </p:attrNameLst>
                                      </p:cBhvr>
                                      <p:to>
                                        <p:strVal val="visible"/>
                                      </p:to>
                                    </p:set>
                                    <p:animEffect transition="in" filter="fade">
                                      <p:cBhvr>
                                        <p:cTn id="41" dur="500"/>
                                        <p:tgtEl>
                                          <p:spTgt spid="3">
                                            <p:txEl>
                                              <p:pRg st="10" end="10"/>
                                            </p:txEl>
                                          </p:spTgt>
                                        </p:tgtEl>
                                      </p:cBhvr>
                                    </p:animEffect>
                                  </p:childTnLst>
                                </p:cTn>
                              </p:par>
                              <p:par>
                                <p:cTn id="42" presetID="10" presetClass="entr" presetSubtype="0" fill="hold" nodeType="withEffect">
                                  <p:stCondLst>
                                    <p:cond delay="0"/>
                                  </p:stCondLst>
                                  <p:childTnLst>
                                    <p:set>
                                      <p:cBhvr>
                                        <p:cTn id="43" dur="1" fill="hold">
                                          <p:stCondLst>
                                            <p:cond delay="0"/>
                                          </p:stCondLst>
                                        </p:cTn>
                                        <p:tgtEl>
                                          <p:spTgt spid="3">
                                            <p:txEl>
                                              <p:pRg st="11" end="11"/>
                                            </p:txEl>
                                          </p:spTgt>
                                        </p:tgtEl>
                                        <p:attrNameLst>
                                          <p:attrName>style.visibility</p:attrName>
                                        </p:attrNameLst>
                                      </p:cBhvr>
                                      <p:to>
                                        <p:strVal val="visible"/>
                                      </p:to>
                                    </p:set>
                                    <p:animEffect transition="in" filter="fade">
                                      <p:cBhvr>
                                        <p:cTn id="44" dur="500"/>
                                        <p:tgtEl>
                                          <p:spTgt spid="3">
                                            <p:txEl>
                                              <p:pRg st="11" end="11"/>
                                            </p:txEl>
                                          </p:spTgt>
                                        </p:tgtEl>
                                      </p:cBhvr>
                                    </p:animEffect>
                                  </p:childTnLst>
                                </p:cTn>
                              </p:par>
                              <p:par>
                                <p:cTn id="45" presetID="10" presetClass="entr" presetSubtype="0" fill="hold" nodeType="withEffect">
                                  <p:stCondLst>
                                    <p:cond delay="0"/>
                                  </p:stCondLst>
                                  <p:childTnLst>
                                    <p:set>
                                      <p:cBhvr>
                                        <p:cTn id="46" dur="1" fill="hold">
                                          <p:stCondLst>
                                            <p:cond delay="0"/>
                                          </p:stCondLst>
                                        </p:cTn>
                                        <p:tgtEl>
                                          <p:spTgt spid="3">
                                            <p:txEl>
                                              <p:pRg st="12" end="12"/>
                                            </p:txEl>
                                          </p:spTgt>
                                        </p:tgtEl>
                                        <p:attrNameLst>
                                          <p:attrName>style.visibility</p:attrName>
                                        </p:attrNameLst>
                                      </p:cBhvr>
                                      <p:to>
                                        <p:strVal val="visible"/>
                                      </p:to>
                                    </p:set>
                                    <p:animEffect transition="in" filter="fade">
                                      <p:cBhvr>
                                        <p:cTn id="47" dur="500"/>
                                        <p:tgtEl>
                                          <p:spTgt spid="3">
                                            <p:txEl>
                                              <p:pRg st="12" end="12"/>
                                            </p:txEl>
                                          </p:spTgt>
                                        </p:tgtEl>
                                      </p:cBhvr>
                                    </p:animEffect>
                                  </p:childTnLst>
                                </p:cTn>
                              </p:par>
                              <p:par>
                                <p:cTn id="48" presetID="10" presetClass="entr" presetSubtype="0" fill="hold" nodeType="withEffect">
                                  <p:stCondLst>
                                    <p:cond delay="0"/>
                                  </p:stCondLst>
                                  <p:childTnLst>
                                    <p:set>
                                      <p:cBhvr>
                                        <p:cTn id="49" dur="1" fill="hold">
                                          <p:stCondLst>
                                            <p:cond delay="0"/>
                                          </p:stCondLst>
                                        </p:cTn>
                                        <p:tgtEl>
                                          <p:spTgt spid="3">
                                            <p:txEl>
                                              <p:pRg st="13" end="13"/>
                                            </p:txEl>
                                          </p:spTgt>
                                        </p:tgtEl>
                                        <p:attrNameLst>
                                          <p:attrName>style.visibility</p:attrName>
                                        </p:attrNameLst>
                                      </p:cBhvr>
                                      <p:to>
                                        <p:strVal val="visible"/>
                                      </p:to>
                                    </p:set>
                                    <p:animEffect transition="in" filter="fade">
                                      <p:cBhvr>
                                        <p:cTn id="50" dur="500"/>
                                        <p:tgtEl>
                                          <p:spTgt spid="3">
                                            <p:txEl>
                                              <p:pRg st="13" end="13"/>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3">
                                            <p:txEl>
                                              <p:pRg st="15" end="15"/>
                                            </p:txEl>
                                          </p:spTgt>
                                        </p:tgtEl>
                                        <p:attrNameLst>
                                          <p:attrName>style.visibility</p:attrName>
                                        </p:attrNameLst>
                                      </p:cBhvr>
                                      <p:to>
                                        <p:strVal val="visible"/>
                                      </p:to>
                                    </p:set>
                                    <p:animEffect transition="in" filter="fade">
                                      <p:cBhvr>
                                        <p:cTn id="55" dur="500"/>
                                        <p:tgtEl>
                                          <p:spTgt spid="3">
                                            <p:txEl>
                                              <p:pRg st="15" end="1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itle 1">
            <a:extLst>
              <a:ext uri="{FF2B5EF4-FFF2-40B4-BE49-F238E27FC236}">
                <a16:creationId xmlns:a16="http://schemas.microsoft.com/office/drawing/2014/main" id="{E8989D7D-A444-4E02-82FC-4C5BBE6702C9}"/>
              </a:ext>
            </a:extLst>
          </p:cNvPr>
          <p:cNvSpPr>
            <a:spLocks noGrp="1"/>
          </p:cNvSpPr>
          <p:nvPr>
            <p:ph type="title"/>
          </p:nvPr>
        </p:nvSpPr>
        <p:spPr>
          <a:xfrm>
            <a:off x="838200" y="352425"/>
            <a:ext cx="10515600" cy="1325563"/>
          </a:xfrm>
        </p:spPr>
        <p:txBody>
          <a:bodyPr/>
          <a:lstStyle/>
          <a:p>
            <a:pPr eaLnBrk="1" hangingPunct="1"/>
            <a:r>
              <a:rPr lang="en-US" altLang="en-US" sz="4000" dirty="0"/>
              <a:t>Homework due next </a:t>
            </a:r>
            <a:r>
              <a:rPr lang="en-US" altLang="en-US" sz="4000" b="1" dirty="0">
                <a:solidFill>
                  <a:schemeClr val="accent2"/>
                </a:solidFill>
              </a:rPr>
              <a:t>Wed, May 22</a:t>
            </a:r>
            <a:r>
              <a:rPr lang="en-US" altLang="en-US" sz="4000" b="1" baseline="30000" dirty="0">
                <a:solidFill>
                  <a:schemeClr val="accent2"/>
                </a:solidFill>
              </a:rPr>
              <a:t>nd</a:t>
            </a:r>
            <a:r>
              <a:rPr lang="en-US" altLang="en-US" sz="4000" b="1" dirty="0">
                <a:solidFill>
                  <a:schemeClr val="accent2"/>
                </a:solidFill>
              </a:rPr>
              <a:t> </a:t>
            </a:r>
            <a:endParaRPr lang="en-US" altLang="en-US" sz="4000" dirty="0"/>
          </a:p>
        </p:txBody>
      </p:sp>
      <p:sp>
        <p:nvSpPr>
          <p:cNvPr id="3" name="Content Placeholder 2">
            <a:extLst>
              <a:ext uri="{FF2B5EF4-FFF2-40B4-BE49-F238E27FC236}">
                <a16:creationId xmlns:a16="http://schemas.microsoft.com/office/drawing/2014/main" id="{F984D68B-FB2B-4359-A5C4-1CED9911D2A8}"/>
              </a:ext>
            </a:extLst>
          </p:cNvPr>
          <p:cNvSpPr>
            <a:spLocks noGrp="1"/>
          </p:cNvSpPr>
          <p:nvPr>
            <p:ph idx="1"/>
          </p:nvPr>
        </p:nvSpPr>
        <p:spPr>
          <a:xfrm>
            <a:off x="933450" y="2486025"/>
            <a:ext cx="11171238" cy="3690938"/>
          </a:xfrm>
        </p:spPr>
        <p:txBody>
          <a:bodyPr/>
          <a:lstStyle/>
          <a:p>
            <a:pPr marL="0" indent="0" eaLnBrk="1" hangingPunct="1">
              <a:lnSpc>
                <a:spcPct val="80000"/>
              </a:lnSpc>
              <a:buFont typeface="Arial" panose="020B0604020202020204" pitchFamily="34" charset="0"/>
              <a:buNone/>
              <a:defRPr/>
            </a:pPr>
            <a:r>
              <a:rPr lang="en-US" altLang="en-US" sz="3600" b="1" dirty="0"/>
              <a:t>Turn In</a:t>
            </a:r>
          </a:p>
          <a:p>
            <a:pPr marL="457200" lvl="1" indent="0" eaLnBrk="1" hangingPunct="1">
              <a:lnSpc>
                <a:spcPct val="80000"/>
              </a:lnSpc>
              <a:buFont typeface="Arial" panose="020B0604020202020204" pitchFamily="34" charset="0"/>
              <a:buNone/>
              <a:defRPr/>
            </a:pPr>
            <a:endParaRPr lang="en-US" altLang="en-US" sz="3200" dirty="0"/>
          </a:p>
          <a:p>
            <a:pPr marL="457200" lvl="1" indent="0" eaLnBrk="1" hangingPunct="1">
              <a:lnSpc>
                <a:spcPct val="80000"/>
              </a:lnSpc>
              <a:buNone/>
              <a:defRPr/>
            </a:pPr>
            <a:r>
              <a:rPr lang="en-US" altLang="en-US" sz="3200" b="1" dirty="0">
                <a:solidFill>
                  <a:schemeClr val="accent2"/>
                </a:solidFill>
              </a:rPr>
              <a:t>Electronic document in Moodle.</a:t>
            </a:r>
          </a:p>
          <a:p>
            <a:pPr marL="457200" lvl="1" indent="0" eaLnBrk="1" hangingPunct="1">
              <a:lnSpc>
                <a:spcPct val="80000"/>
              </a:lnSpc>
              <a:buNone/>
              <a:defRPr/>
            </a:pPr>
            <a:r>
              <a:rPr lang="en-US" altLang="en-US" sz="3200" dirty="0"/>
              <a:t>Submit a Word doc (you must use the template).</a:t>
            </a:r>
          </a:p>
          <a:p>
            <a:pPr marL="457200" lvl="1" indent="0" eaLnBrk="1" hangingPunct="1">
              <a:lnSpc>
                <a:spcPct val="80000"/>
              </a:lnSpc>
              <a:buFont typeface="Arial" panose="020B0604020202020204" pitchFamily="34" charset="0"/>
              <a:buNone/>
              <a:defRPr/>
            </a:pPr>
            <a:endParaRPr lang="en-US" altLang="en-US" sz="3200" dirty="0"/>
          </a:p>
          <a:p>
            <a:pPr marL="457200" lvl="1" indent="0" eaLnBrk="1" hangingPunct="1">
              <a:lnSpc>
                <a:spcPct val="80000"/>
              </a:lnSpc>
              <a:buFont typeface="Arial" panose="020B0604020202020204" pitchFamily="34" charset="0"/>
              <a:buNone/>
              <a:defRPr/>
            </a:pPr>
            <a:r>
              <a:rPr lang="en-US" altLang="en-US" sz="3200" b="1" dirty="0"/>
              <a:t>No late submissions on this HW.</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fade">
                                      <p:cBhvr>
                                        <p:cTn id="13" dur="500"/>
                                        <p:tgtEl>
                                          <p:spTgt spid="3">
                                            <p:txEl>
                                              <p:pRg st="3" end="3"/>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5" end="5"/>
                                            </p:txEl>
                                          </p:spTgt>
                                        </p:tgtEl>
                                        <p:attrNameLst>
                                          <p:attrName>style.visibility</p:attrName>
                                        </p:attrNameLst>
                                      </p:cBhvr>
                                      <p:to>
                                        <p:strVal val="visible"/>
                                      </p:to>
                                    </p:set>
                                    <p:animEffect transition="in" filter="fade">
                                      <p:cBhvr>
                                        <p:cTn id="16"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2" name="Picture 4" descr="Star Wars Jedi: Survivor Now Available for Pre-order on the Xbox Store - Xbox Wire">
            <a:extLst>
              <a:ext uri="{FF2B5EF4-FFF2-40B4-BE49-F238E27FC236}">
                <a16:creationId xmlns:a16="http://schemas.microsoft.com/office/drawing/2014/main" id="{34355B8A-F70C-50CB-67B8-02B61B2C095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3541" r="12661" b="-2"/>
          <a:stretch/>
        </p:blipFill>
        <p:spPr bwMode="auto">
          <a:xfrm>
            <a:off x="7794519" y="3506112"/>
            <a:ext cx="4397481" cy="3351888"/>
          </a:xfrm>
          <a:custGeom>
            <a:avLst/>
            <a:gdLst/>
            <a:ahLst/>
            <a:cxnLst/>
            <a:rect l="l" t="t" r="r" b="b"/>
            <a:pathLst>
              <a:path w="4397481" h="3351888">
                <a:moveTo>
                  <a:pt x="0" y="0"/>
                </a:moveTo>
                <a:lnTo>
                  <a:pt x="4397481" y="0"/>
                </a:lnTo>
                <a:lnTo>
                  <a:pt x="4397481" y="3351888"/>
                </a:lnTo>
                <a:lnTo>
                  <a:pt x="1552363" y="3351888"/>
                </a:lnTo>
                <a:close/>
              </a:path>
            </a:pathLst>
          </a:custGeom>
          <a:noFill/>
          <a:extLst>
            <a:ext uri="{909E8E84-426E-40DD-AFC4-6F175D3DCCD1}">
              <a14:hiddenFill xmlns:a14="http://schemas.microsoft.com/office/drawing/2010/main">
                <a:solidFill>
                  <a:srgbClr val="FFFFFF"/>
                </a:solidFill>
              </a14:hiddenFill>
            </a:ext>
          </a:extLst>
        </p:spPr>
      </p:pic>
      <p:pic>
        <p:nvPicPr>
          <p:cNvPr id="2050" name="Picture 2" descr="Apex Legends is the most-viewed game on Twitch with 3 times as many viewers as Fortnite - VG247">
            <a:extLst>
              <a:ext uri="{FF2B5EF4-FFF2-40B4-BE49-F238E27FC236}">
                <a16:creationId xmlns:a16="http://schemas.microsoft.com/office/drawing/2014/main" id="{BF83D6CC-2E99-6F15-BDA6-EC410362881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086" r="4215"/>
          <a:stretch/>
        </p:blipFill>
        <p:spPr bwMode="auto">
          <a:xfrm>
            <a:off x="20" y="10"/>
            <a:ext cx="9154673" cy="6863475"/>
          </a:xfrm>
          <a:custGeom>
            <a:avLst/>
            <a:gdLst/>
            <a:ahLst/>
            <a:cxnLst/>
            <a:rect l="l" t="t" r="r" b="b"/>
            <a:pathLst>
              <a:path w="9154693" h="6863485">
                <a:moveTo>
                  <a:pt x="0" y="0"/>
                </a:moveTo>
                <a:lnTo>
                  <a:pt x="5976000" y="0"/>
                </a:lnTo>
                <a:lnTo>
                  <a:pt x="9154693" y="6863485"/>
                </a:lnTo>
                <a:lnTo>
                  <a:pt x="0" y="6863485"/>
                </a:lnTo>
                <a:lnTo>
                  <a:pt x="0" y="0"/>
                </a:lnTo>
                <a:close/>
              </a:path>
            </a:pathLst>
          </a:custGeom>
          <a:noFill/>
          <a:extLst>
            <a:ext uri="{909E8E84-426E-40DD-AFC4-6F175D3DCCD1}">
              <a14:hiddenFill xmlns:a14="http://schemas.microsoft.com/office/drawing/2010/main">
                <a:solidFill>
                  <a:srgbClr val="FFFFFF"/>
                </a:solidFill>
              </a14:hiddenFill>
            </a:ext>
          </a:extLst>
        </p:spPr>
      </p:pic>
      <p:pic>
        <p:nvPicPr>
          <p:cNvPr id="2054" name="Picture 6" descr="Bills QB Josh Allen is the Madden NFL 24 cover athlete | Shacknews">
            <a:extLst>
              <a:ext uri="{FF2B5EF4-FFF2-40B4-BE49-F238E27FC236}">
                <a16:creationId xmlns:a16="http://schemas.microsoft.com/office/drawing/2014/main" id="{1D98166A-C9F1-BBAE-0BA3-6630089E3BD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239" r="3" b="3"/>
          <a:stretch/>
        </p:blipFill>
        <p:spPr bwMode="auto">
          <a:xfrm>
            <a:off x="6168189" y="10"/>
            <a:ext cx="6023811" cy="3346394"/>
          </a:xfrm>
          <a:custGeom>
            <a:avLst/>
            <a:gdLst/>
            <a:ahLst/>
            <a:cxnLst/>
            <a:rect l="l" t="t" r="r" b="b"/>
            <a:pathLst>
              <a:path w="6023811" h="3346404">
                <a:moveTo>
                  <a:pt x="0" y="0"/>
                </a:moveTo>
                <a:lnTo>
                  <a:pt x="6023811" y="0"/>
                </a:lnTo>
                <a:lnTo>
                  <a:pt x="6023811" y="3346404"/>
                </a:lnTo>
                <a:lnTo>
                  <a:pt x="1549824" y="3346404"/>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40855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8D4335B-8D6D-4F98-A88F-ADDD72696192}"/>
              </a:ext>
            </a:extLst>
          </p:cNvPr>
          <p:cNvSpPr/>
          <p:nvPr/>
        </p:nvSpPr>
        <p:spPr>
          <a:xfrm>
            <a:off x="8224635" y="2622550"/>
            <a:ext cx="1892300" cy="2438400"/>
          </a:xfrm>
          <a:prstGeom prst="rect">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4F88E9F-E50D-45E6-B2EA-CE85EAC157C3}"/>
              </a:ext>
            </a:extLst>
          </p:cNvPr>
          <p:cNvSpPr>
            <a:spLocks noGrp="1"/>
          </p:cNvSpPr>
          <p:nvPr>
            <p:ph type="title"/>
          </p:nvPr>
        </p:nvSpPr>
        <p:spPr/>
        <p:txBody>
          <a:bodyPr rtlCol="0">
            <a:normAutofit/>
          </a:bodyPr>
          <a:lstStyle/>
          <a:p>
            <a:pPr eaLnBrk="1" fontAlgn="auto" hangingPunct="1">
              <a:spcAft>
                <a:spcPts val="0"/>
              </a:spcAft>
              <a:defRPr/>
            </a:pPr>
            <a:r>
              <a:rPr lang="en-US" altLang="en-US" sz="6600" dirty="0">
                <a:solidFill>
                  <a:schemeClr val="tx1">
                    <a:lumMod val="75000"/>
                    <a:lumOff val="25000"/>
                  </a:schemeClr>
                </a:solidFill>
              </a:rPr>
              <a:t>Class Books</a:t>
            </a:r>
            <a:endParaRPr lang="en-US" sz="6600" dirty="0">
              <a:solidFill>
                <a:schemeClr val="tx1">
                  <a:lumMod val="75000"/>
                  <a:lumOff val="25000"/>
                </a:schemeClr>
              </a:solidFill>
            </a:endParaRPr>
          </a:p>
        </p:txBody>
      </p:sp>
      <p:graphicFrame>
        <p:nvGraphicFramePr>
          <p:cNvPr id="6" name="Object 2">
            <a:extLst>
              <a:ext uri="{FF2B5EF4-FFF2-40B4-BE49-F238E27FC236}">
                <a16:creationId xmlns:a16="http://schemas.microsoft.com/office/drawing/2014/main" id="{0FF6925C-E5A1-48DE-BFA3-A4C21696F0EE}"/>
              </a:ext>
            </a:extLst>
          </p:cNvPr>
          <p:cNvGraphicFramePr>
            <a:graphicFrameLocks noChangeAspect="1"/>
          </p:cNvGraphicFramePr>
          <p:nvPr>
            <p:extLst>
              <p:ext uri="{D42A27DB-BD31-4B8C-83A1-F6EECF244321}">
                <p14:modId xmlns:p14="http://schemas.microsoft.com/office/powerpoint/2010/main" val="1003980173"/>
              </p:ext>
            </p:extLst>
          </p:nvPr>
        </p:nvGraphicFramePr>
        <p:xfrm>
          <a:off x="4144761" y="2620963"/>
          <a:ext cx="1892300" cy="2438400"/>
        </p:xfrm>
        <a:graphic>
          <a:graphicData uri="http://schemas.openxmlformats.org/presentationml/2006/ole">
            <mc:AlternateContent xmlns:mc="http://schemas.openxmlformats.org/markup-compatibility/2006">
              <mc:Choice xmlns:v="urn:schemas-microsoft-com:vml" Requires="v">
                <p:oleObj r:id="rId2" imgW="4926984" imgH="6349206" progId="">
                  <p:embed/>
                </p:oleObj>
              </mc:Choice>
              <mc:Fallback>
                <p:oleObj r:id="rId2" imgW="4926984" imgH="6349206" progId="">
                  <p:embed/>
                  <p:pic>
                    <p:nvPicPr>
                      <p:cNvPr id="6" name="Object 2">
                        <a:extLst>
                          <a:ext uri="{FF2B5EF4-FFF2-40B4-BE49-F238E27FC236}">
                            <a16:creationId xmlns:a16="http://schemas.microsoft.com/office/drawing/2014/main" id="{0FF6925C-E5A1-48DE-BFA3-A4C21696F0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44761" y="2620963"/>
                        <a:ext cx="1892300" cy="243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5" name="Picture 2">
            <a:extLst>
              <a:ext uri="{FF2B5EF4-FFF2-40B4-BE49-F238E27FC236}">
                <a16:creationId xmlns:a16="http://schemas.microsoft.com/office/drawing/2014/main" id="{1E76C1AE-ABA2-43AB-B807-D71C28664F0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15923" y="2614613"/>
            <a:ext cx="1981200" cy="2444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6">
            <a:extLst>
              <a:ext uri="{FF2B5EF4-FFF2-40B4-BE49-F238E27FC236}">
                <a16:creationId xmlns:a16="http://schemas.microsoft.com/office/drawing/2014/main" id="{6FAF9146-FF58-490B-BB5B-909A9B2A886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65211" y="5099050"/>
            <a:ext cx="785812" cy="784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6">
            <a:extLst>
              <a:ext uri="{FF2B5EF4-FFF2-40B4-BE49-F238E27FC236}">
                <a16:creationId xmlns:a16="http://schemas.microsoft.com/office/drawing/2014/main" id="{A38A2A5C-288D-4D4D-B298-32679A1ABFF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97211" y="5099050"/>
            <a:ext cx="785812" cy="784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1">
            <a:extLst>
              <a:ext uri="{FF2B5EF4-FFF2-40B4-BE49-F238E27FC236}">
                <a16:creationId xmlns:a16="http://schemas.microsoft.com/office/drawing/2014/main" id="{90A972C3-C502-459F-9DF3-D15DC2A6A517}"/>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6184698" y="2620963"/>
            <a:ext cx="1892300" cy="2441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6">
            <a:extLst>
              <a:ext uri="{FF2B5EF4-FFF2-40B4-BE49-F238E27FC236}">
                <a16:creationId xmlns:a16="http://schemas.microsoft.com/office/drawing/2014/main" id="{CB5D658B-1C9D-4011-A599-C9E39D37E40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29211" y="5099050"/>
            <a:ext cx="785812" cy="784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30" name="TextBox 14">
            <a:extLst>
              <a:ext uri="{FF2B5EF4-FFF2-40B4-BE49-F238E27FC236}">
                <a16:creationId xmlns:a16="http://schemas.microsoft.com/office/drawing/2014/main" id="{136E4B03-E856-4D61-A79A-EB6131D712E7}"/>
              </a:ext>
            </a:extLst>
          </p:cNvPr>
          <p:cNvSpPr txBox="1">
            <a:spLocks noChangeArrowheads="1"/>
          </p:cNvSpPr>
          <p:nvPr/>
        </p:nvSpPr>
        <p:spPr bwMode="auto">
          <a:xfrm>
            <a:off x="4265613" y="2066925"/>
            <a:ext cx="36607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US" altLang="en-US" sz="1800" dirty="0">
                <a:solidFill>
                  <a:schemeClr val="accent1"/>
                </a:solidFill>
              </a:rPr>
              <a:t>Find these for free at </a:t>
            </a:r>
            <a:r>
              <a:rPr lang="en-US" altLang="en-US" sz="1800" u="sng" dirty="0">
                <a:solidFill>
                  <a:schemeClr val="accent1"/>
                </a:solidFill>
              </a:rPr>
              <a:t>gameaipro.com</a:t>
            </a:r>
          </a:p>
        </p:txBody>
      </p:sp>
      <p:pic>
        <p:nvPicPr>
          <p:cNvPr id="15" name="Picture 6">
            <a:extLst>
              <a:ext uri="{FF2B5EF4-FFF2-40B4-BE49-F238E27FC236}">
                <a16:creationId xmlns:a16="http://schemas.microsoft.com/office/drawing/2014/main" id="{69030563-6FB8-421D-B4FF-E55BB817AEC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69148" y="5092700"/>
            <a:ext cx="785812" cy="784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Box 15">
            <a:extLst>
              <a:ext uri="{FF2B5EF4-FFF2-40B4-BE49-F238E27FC236}">
                <a16:creationId xmlns:a16="http://schemas.microsoft.com/office/drawing/2014/main" id="{AAF2AEDD-84A7-4C92-8B59-10B66FEBB802}"/>
              </a:ext>
            </a:extLst>
          </p:cNvPr>
          <p:cNvSpPr txBox="1"/>
          <p:nvPr/>
        </p:nvSpPr>
        <p:spPr>
          <a:xfrm>
            <a:off x="8327990" y="2865904"/>
            <a:ext cx="1685590" cy="1938992"/>
          </a:xfrm>
          <a:prstGeom prst="rect">
            <a:avLst/>
          </a:prstGeom>
          <a:noFill/>
        </p:spPr>
        <p:txBody>
          <a:bodyPr wrap="none" rtlCol="0">
            <a:spAutoFit/>
          </a:bodyPr>
          <a:lstStyle/>
          <a:p>
            <a:pPr algn="ctr"/>
            <a:r>
              <a:rPr lang="en-US" sz="4000" b="1" dirty="0">
                <a:solidFill>
                  <a:schemeClr val="tx1">
                    <a:lumMod val="75000"/>
                    <a:lumOff val="25000"/>
                  </a:schemeClr>
                </a:solidFill>
              </a:rPr>
              <a:t>Online</a:t>
            </a:r>
          </a:p>
          <a:p>
            <a:pPr algn="ctr"/>
            <a:r>
              <a:rPr lang="en-US" sz="4000" b="1" dirty="0">
                <a:solidFill>
                  <a:schemeClr val="tx1">
                    <a:lumMod val="75000"/>
                    <a:lumOff val="25000"/>
                  </a:schemeClr>
                </a:solidFill>
              </a:rPr>
              <a:t>Edition</a:t>
            </a:r>
          </a:p>
          <a:p>
            <a:pPr algn="ctr"/>
            <a:r>
              <a:rPr lang="en-US" sz="4000" b="1" dirty="0">
                <a:solidFill>
                  <a:schemeClr val="tx1">
                    <a:lumMod val="75000"/>
                    <a:lumOff val="25000"/>
                  </a:schemeClr>
                </a:solidFill>
              </a:rPr>
              <a:t>2021</a:t>
            </a:r>
          </a:p>
        </p:txBody>
      </p:sp>
      <p:pic>
        <p:nvPicPr>
          <p:cNvPr id="4100" name="Picture 4" descr="writing something down clipart 10 free Cliparts | Download images on Clipground 2023">
            <a:extLst>
              <a:ext uri="{FF2B5EF4-FFF2-40B4-BE49-F238E27FC236}">
                <a16:creationId xmlns:a16="http://schemas.microsoft.com/office/drawing/2014/main" id="{76659B5E-CACA-A57E-6CBB-EF959D9827D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01483" y="1615508"/>
            <a:ext cx="641268" cy="64126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par>
                                <p:cTn id="17" presetID="10"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par>
                                <p:cTn id="20" presetID="10" presetClass="entr" presetSubtype="0" fill="hold"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par>
                                <p:cTn id="23" presetID="10" presetClass="entr" presetSubtype="0" fill="hold" nodeType="with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fade">
                                      <p:cBhvr>
                                        <p:cTn id="25"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7" name="Picture 6" descr="A person and person looking at data&#10;&#10;Description automatically generated">
            <a:extLst>
              <a:ext uri="{FF2B5EF4-FFF2-40B4-BE49-F238E27FC236}">
                <a16:creationId xmlns:a16="http://schemas.microsoft.com/office/drawing/2014/main" id="{0B3FB2F7-341D-B192-D789-DBC9BFD080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94440" y="0"/>
            <a:ext cx="5024310" cy="6858000"/>
          </a:xfrm>
          <a:prstGeom prst="rect">
            <a:avLst/>
          </a:prstGeom>
        </p:spPr>
      </p:pic>
      <p:pic>
        <p:nvPicPr>
          <p:cNvPr id="17" name="Picture 16" descr="A cover of a book&#10;&#10;Description automatically generated">
            <a:extLst>
              <a:ext uri="{FF2B5EF4-FFF2-40B4-BE49-F238E27FC236}">
                <a16:creationId xmlns:a16="http://schemas.microsoft.com/office/drawing/2014/main" id="{6AAE68C8-75AD-2639-4F67-8DD283AA5B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3250" y="-13854"/>
            <a:ext cx="5044610" cy="6885708"/>
          </a:xfrm>
          <a:prstGeom prst="rect">
            <a:avLst/>
          </a:prstGeom>
        </p:spPr>
      </p:pic>
    </p:spTree>
    <p:extLst>
      <p:ext uri="{BB962C8B-B14F-4D97-AF65-F5344CB8AC3E}">
        <p14:creationId xmlns:p14="http://schemas.microsoft.com/office/powerpoint/2010/main" val="2531052992"/>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simple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simple">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emplate>Office Theme</Template>
  <TotalTime>2142</TotalTime>
  <Words>2507</Words>
  <Application>Microsoft Office PowerPoint</Application>
  <PresentationFormat>Widescreen</PresentationFormat>
  <Paragraphs>412</Paragraphs>
  <Slides>68</Slides>
  <Notes>0</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68</vt:i4>
      </vt:variant>
    </vt:vector>
  </HeadingPairs>
  <TitlesOfParts>
    <vt:vector size="77" baseType="lpstr">
      <vt:lpstr>Arial</vt:lpstr>
      <vt:lpstr>Calibri</vt:lpstr>
      <vt:lpstr>Calibri Light</vt:lpstr>
      <vt:lpstr>Consolas</vt:lpstr>
      <vt:lpstr>Tahoma</vt:lpstr>
      <vt:lpstr>Times New Roman</vt:lpstr>
      <vt:lpstr>Wingdings</vt:lpstr>
      <vt:lpstr>Office Theme</vt:lpstr>
      <vt:lpstr>Image</vt:lpstr>
      <vt:lpstr>Artificial Intelligence for Games  Week 1 – Introduction Steve Rabin</vt:lpstr>
      <vt:lpstr>PowerPoint Presentation</vt:lpstr>
      <vt:lpstr>PowerPoint Presentation</vt:lpstr>
      <vt:lpstr>PowerPoint Presentation</vt:lpstr>
      <vt:lpstr>PowerPoint Presentation</vt:lpstr>
      <vt:lpstr>PowerPoint Presentation</vt:lpstr>
      <vt:lpstr>PowerPoint Presentation</vt:lpstr>
      <vt:lpstr>Class Books</vt:lpstr>
      <vt:lpstr>PowerPoint Presentation</vt:lpstr>
      <vt:lpstr>PowerPoint Presentation</vt:lpstr>
      <vt:lpstr>PowerPoint Presentation</vt:lpstr>
      <vt:lpstr>Hours per Week (average of 3 Semesters)</vt:lpstr>
      <vt:lpstr>Hours Spent</vt:lpstr>
      <vt:lpstr>Grade breakdown</vt:lpstr>
      <vt:lpstr>Do not come to class sick!</vt:lpstr>
      <vt:lpstr>Turning in projects</vt:lpstr>
      <vt:lpstr>Research Project</vt:lpstr>
      <vt:lpstr>Final</vt:lpstr>
      <vt:lpstr>Academic Dishonesty Policy</vt:lpstr>
      <vt:lpstr>Academic Dishonesty Policy</vt:lpstr>
      <vt:lpstr>Violations get reported to:</vt:lpstr>
      <vt:lpstr>Stanford’s MOSS</vt:lpstr>
      <vt:lpstr>PowerPoint Presentation</vt:lpstr>
      <vt:lpstr>PowerPoint Presentation</vt:lpstr>
      <vt:lpstr>Written Assignment due Wed, May 22nd (TURN IT IN OR GET DROPPED)</vt:lpstr>
      <vt:lpstr>Homework due next Wed, May 22nd </vt:lpstr>
      <vt:lpstr>What is game AI?</vt:lpstr>
      <vt:lpstr>In-class activity</vt:lpstr>
      <vt:lpstr>NPCs come in many forms</vt:lpstr>
      <vt:lpstr>But what do they do? What is the game AI?</vt:lpstr>
      <vt:lpstr>Let's push our understanding of game AI</vt:lpstr>
      <vt:lpstr>NPC strategy in an RTS?</vt:lpstr>
      <vt:lpstr>Choosing a random strategy?</vt:lpstr>
      <vt:lpstr>What if the strategy is always the same?</vt:lpstr>
      <vt:lpstr>What if the strategy is a script?</vt:lpstr>
      <vt:lpstr>What if the strategy script is non-branching?</vt:lpstr>
      <vt:lpstr>What is considered game AI? Do these things matter?</vt:lpstr>
      <vt:lpstr>Finding a path through a dungeon?</vt:lpstr>
      <vt:lpstr>Intercepting the player?</vt:lpstr>
      <vt:lpstr>Moving toward the player?</vt:lpstr>
      <vt:lpstr>Selecting a “walk” or “limp” animation?</vt:lpstr>
      <vt:lpstr>Selecting a random idle animation?</vt:lpstr>
      <vt:lpstr>What is considered game AI?</vt:lpstr>
      <vt:lpstr>NPC hides from player?</vt:lpstr>
      <vt:lpstr>NPC sees player? (line-of-sight test)</vt:lpstr>
      <vt:lpstr>NPC retreats? (single "if" statement)</vt:lpstr>
      <vt:lpstr>What is considered game AI?</vt:lpstr>
      <vt:lpstr>In-class activity</vt:lpstr>
      <vt:lpstr>Is an interactive story game AI?</vt:lpstr>
      <vt:lpstr>Auto-generated trees?</vt:lpstr>
      <vt:lpstr>Auto-generated cities or dungeons?</vt:lpstr>
      <vt:lpstr>Auto-generated with a PRNG?</vt:lpstr>
      <vt:lpstr>What is considered game AI?</vt:lpstr>
      <vt:lpstr>Wikipedia definition of game AI</vt:lpstr>
      <vt:lpstr>Extra add-on definitions</vt:lpstr>
      <vt:lpstr>Further analyze game AI</vt:lpstr>
      <vt:lpstr>PowerPoint Presentation</vt:lpstr>
      <vt:lpstr>Goals of an AI programmer</vt:lpstr>
      <vt:lpstr>Game AI = human authored behavior</vt:lpstr>
      <vt:lpstr>Insight: AI as game design</vt:lpstr>
      <vt:lpstr>Insight: Intelligence is context-dependant</vt:lpstr>
      <vt:lpstr>Insight: Need many different techniques</vt:lpstr>
      <vt:lpstr>Insight: Every game requires different AI</vt:lpstr>
      <vt:lpstr>Insight: AI coders are like interior designers</vt:lpstr>
      <vt:lpstr>Insight: Game AI is entertainment</vt:lpstr>
      <vt:lpstr>Readings for next week (by Monday)</vt:lpstr>
      <vt:lpstr>Written Assignment due Wed, May 22nd (TURN IT IN OR GET DROPPED)</vt:lpstr>
      <vt:lpstr>Homework due next Wed, May 22nd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Steve Rabin</dc:creator>
  <cp:lastModifiedBy>Steve Rabin</cp:lastModifiedBy>
  <cp:revision>144</cp:revision>
  <dcterms:created xsi:type="dcterms:W3CDTF">2016-05-02T07:18:13Z</dcterms:created>
  <dcterms:modified xsi:type="dcterms:W3CDTF">2024-05-13T16:14:48Z</dcterms:modified>
</cp:coreProperties>
</file>